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2" r:id="rId1"/>
    <p:sldMasterId id="2147483663" r:id="rId2"/>
    <p:sldMasterId id="2147483664" r:id="rId3"/>
  </p:sldMasterIdLst>
  <p:notesMasterIdLst>
    <p:notesMasterId r:id="rId1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embeddedFontLst>
    <p:embeddedFont>
      <p:font typeface="Garamond" panose="02020404030301010803" pitchFamily="18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124AFB-A88B-4AB5-AF02-3D44F89852AE}">
  <a:tblStyle styleId="{49124AFB-A88B-4AB5-AF02-3D44F89852A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, and 2 Content" type="objAndTwoObj">
  <p:cSld name="OBJECT_AND_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4 Content" type="fourObj">
  <p:cSld name="FOUR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 rot="5400000">
            <a:off x="4731544" y="2175669"/>
            <a:ext cx="5853112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1"/>
          </p:nvPr>
        </p:nvSpPr>
        <p:spPr>
          <a:xfrm rot="5400000">
            <a:off x="540544" y="194469"/>
            <a:ext cx="5853112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1"/>
          </p:nvPr>
        </p:nvSpPr>
        <p:spPr>
          <a:xfrm rot="5400000">
            <a:off x="2306637" y="-249238"/>
            <a:ext cx="4530725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8" name="Google Shape;68;p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1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72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65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068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Noto Sans Symbols"/>
              <a:buChar char="■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5280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❑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766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1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720"/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65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630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75"/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17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766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2894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170"/>
              <a:buFont typeface="Noto Sans Symbols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9719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❑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170"/>
              <a:buFont typeface="Noto Sans Symbols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766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Char char="■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2894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170"/>
              <a:buFont typeface="Noto Sans Symbols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9719" algn="l" rtl="0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❑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17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■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4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Char char="❑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861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❑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417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■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004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Char char="❑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Noto Sans Symbols"/>
              <a:buChar char="■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861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❑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4" name="Google Shape;104;p14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080"/>
              <a:buFont typeface="Noto Sans Symbols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40"/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98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>
            <a:spLocks noGrp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subTitle" idx="1"/>
          </p:nvPr>
        </p:nvSpPr>
        <p:spPr>
          <a:xfrm>
            <a:off x="1981200" y="4038600"/>
            <a:ext cx="6553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3" name="Google Shape;123;p17"/>
          <p:cNvSpPr txBox="1">
            <a:spLocks noGrp="1"/>
          </p:cNvSpPr>
          <p:nvPr>
            <p:ph type="ftr" idx="11"/>
          </p:nvPr>
        </p:nvSpPr>
        <p:spPr>
          <a:xfrm>
            <a:off x="3124200" y="6243637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4" name="Google Shape;124;p1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1000" h="1000" extrusionOk="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524288"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381000" y="228600"/>
            <a:ext cx="8229600" cy="609600"/>
          </a:xfrm>
          <a:custGeom>
            <a:avLst/>
            <a:gdLst/>
            <a:ahLst/>
            <a:cxnLst/>
            <a:rect l="l" t="t" r="r" b="b"/>
            <a:pathLst>
              <a:path w="1000" h="1000" extrusionOk="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524288"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/>
          <p:nvPr/>
        </p:nvSpPr>
        <p:spPr>
          <a:xfrm>
            <a:off x="609600" y="1219200"/>
            <a:ext cx="7924800" cy="914400"/>
          </a:xfrm>
          <a:custGeom>
            <a:avLst/>
            <a:gdLst/>
            <a:ahLst/>
            <a:cxnLst/>
            <a:rect l="l" t="t" r="r" b="b"/>
            <a:pathLst>
              <a:path w="1000" h="1000" extrusionOk="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524288"/>
            <a:headEnd type="none" w="med" len="med"/>
            <a:tailEnd type="non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b="0" i="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3" name="Google Shape;113;p16"/>
          <p:cNvCxnSpPr/>
          <p:nvPr/>
        </p:nvCxnSpPr>
        <p:spPr>
          <a:xfrm>
            <a:off x="1981200" y="3276600"/>
            <a:ext cx="6511925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14" name="Google Shape;114;p16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15" name="Google Shape;11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242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766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9405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430"/>
              <a:buFont typeface="Noto Sans Symbols"/>
              <a:buChar char="■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❑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ftr" idx="11"/>
          </p:nvPr>
        </p:nvSpPr>
        <p:spPr>
          <a:xfrm>
            <a:off x="3124200" y="6243637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  <a:defRPr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Garamond"/>
              <a:buNone/>
            </a:pPr>
            <a:r>
              <a:rPr lang="en-US" sz="4200" b="0" i="0" u="none" strike="noStrike" cap="none" dirty="0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Using and Naming Variables</a:t>
            </a:r>
            <a:endParaRPr dirty="0"/>
          </a:p>
        </p:txBody>
      </p:sp>
      <p:sp>
        <p:nvSpPr>
          <p:cNvPr id="130" name="Google Shape;130;p18"/>
          <p:cNvSpPr txBox="1">
            <a:spLocks noGrp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 strike="noStrike" cap="none" dirty="0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The value of a variable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can vary over time</a:t>
            </a:r>
            <a:endParaRPr dirty="0"/>
          </a:p>
          <a:p>
            <a:pPr marL="669925" marR="0" lvl="1" indent="-325436" algn="l" rtl="0">
              <a:lnSpc>
                <a:spcPct val="100000"/>
              </a:lnSpc>
              <a:spcBef>
                <a:spcPts val="208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Char char="❑"/>
            </a:pPr>
            <a:r>
              <a:rPr lang="en-US"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Sometimes,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inputNumber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can hold a 2 and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calculatedAnswer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might hold a 4; at other times,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inputNumber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can hold a 6 and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calculatedAnswer</a:t>
            </a:r>
            <a:r>
              <a:rPr lang="en-US" sz="2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might hold a 12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variable name is an </a:t>
            </a:r>
            <a:r>
              <a:rPr lang="en-US" sz="3000" b="0" i="0" u="none" strike="noStrike" cap="none" dirty="0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identifier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>
            <a:spLocks noGrp="1"/>
          </p:cNvSpPr>
          <p:nvPr>
            <p:ph type="title"/>
          </p:nvPr>
        </p:nvSpPr>
        <p:spPr>
          <a:xfrm>
            <a:off x="457200" y="307975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Garamond"/>
              <a:buNone/>
            </a:pPr>
            <a:r>
              <a:rPr lang="en-US" sz="4200" b="0" i="0" u="none" strike="noStrike" cap="none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Using and Naming Variables</a:t>
            </a:r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body" idx="1"/>
          </p:nvPr>
        </p:nvSpPr>
        <p:spPr>
          <a:xfrm>
            <a:off x="457200" y="1260475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 rules for naming variables</a:t>
            </a:r>
            <a:endParaRPr/>
          </a:p>
          <a:p>
            <a:pPr marL="8382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320"/>
              <a:buFont typeface="Noto Sans Symbols"/>
              <a:buAutoNum type="arabicPeriod"/>
            </a:pP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Must be one continuous term without spaces</a:t>
            </a:r>
            <a:endParaRPr/>
          </a:p>
          <a:p>
            <a:pPr marL="8382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320"/>
              <a:buFont typeface="Noto Sans Symbols"/>
              <a:buAutoNum type="arabicPeriod"/>
            </a:pP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Must begin with a letter</a:t>
            </a:r>
            <a:endParaRPr/>
          </a:p>
          <a:p>
            <a:pPr marL="8382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320"/>
              <a:buFont typeface="Noto Sans Symbols"/>
              <a:buAutoNum type="arabicPeriod"/>
            </a:pP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only contain letters, numbers, and underscores</a:t>
            </a:r>
            <a:endParaRPr/>
          </a:p>
          <a:p>
            <a:pPr marL="342900" marR="0" lvl="0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 guidelines</a:t>
            </a:r>
            <a:endParaRPr/>
          </a:p>
          <a:p>
            <a:pPr marL="8382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320"/>
              <a:buFont typeface="Noto Sans Symbols"/>
              <a:buChar char="❑"/>
            </a:pP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Variable names with multiple words either use </a:t>
            </a:r>
            <a:r>
              <a:rPr lang="en-US" sz="2200" b="0" i="1" u="none" strike="noStrike" cap="none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Camel Case </a:t>
            </a: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(each new word begins with an upper case letter)</a:t>
            </a:r>
            <a:r>
              <a:rPr lang="en-US" sz="2200" b="0" i="1" u="none" strike="noStrike" cap="none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underscores to separate words</a:t>
            </a:r>
            <a:endParaRPr/>
          </a:p>
          <a:p>
            <a:pPr marL="838200" marR="0" lvl="1" indent="-3810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320"/>
              <a:buFont typeface="Noto Sans Symbols"/>
              <a:buChar char="❑"/>
            </a:pPr>
            <a:r>
              <a:rPr lang="en-US" sz="22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Variable names should suggest some meaning appropriate to the purpose of the variable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Garamond"/>
              <a:buNone/>
            </a:pPr>
            <a:r>
              <a:rPr lang="en-US" sz="4200" b="0" i="0" u="none" strike="noStrike" cap="none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Assigning Values to Variables</a:t>
            </a:r>
            <a:endParaRPr/>
          </a:p>
        </p:txBody>
      </p:sp>
      <p:sp>
        <p:nvSpPr>
          <p:cNvPr id="142" name="Google Shape;142;p20"/>
          <p:cNvSpPr txBox="1">
            <a:spLocks noGrp="1"/>
          </p:cNvSpPr>
          <p:nvPr>
            <p:ph type="body" idx="1"/>
          </p:nvPr>
        </p:nvSpPr>
        <p:spPr>
          <a:xfrm>
            <a:off x="457200" y="1143000"/>
            <a:ext cx="77724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■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When you create a program that doubles numbers, you can include a statement to describe a computation </a:t>
            </a:r>
            <a:endParaRPr/>
          </a:p>
          <a:p>
            <a:pPr marL="342900" marR="0" lvl="0" indent="-3429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Noto Sans Symbols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calculatedAnswer = inputNumber * 2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760"/>
              </a:spcBef>
              <a:spcAft>
                <a:spcPts val="0"/>
              </a:spcAft>
              <a:buClr>
                <a:schemeClr val="accent1"/>
              </a:buClr>
              <a:buSzPts val="1820"/>
              <a:buFont typeface="Noto Sans Symbols"/>
              <a:buChar char="■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statement incorporates two actions:</a:t>
            </a:r>
            <a:endParaRPr/>
          </a:p>
          <a:p>
            <a:pPr marL="669925" marR="0" lvl="1" indent="-325437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Char char="❑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First, a computation is performed on the arithmetic value of 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inputNumber</a:t>
            </a:r>
            <a:r>
              <a:rPr lang="en-US" sz="24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times 2</a:t>
            </a:r>
            <a:endParaRPr/>
          </a:p>
          <a:p>
            <a:pPr marL="669925" marR="0" lvl="1" indent="-325437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40"/>
              <a:buFont typeface="Noto Sans Symbols"/>
              <a:buChar char="❑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Second, the computed value is stored in </a:t>
            </a:r>
            <a:r>
              <a:rPr lang="en-US" sz="1800" b="0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calculatedAnswer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Char char="■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equal sign is the </a:t>
            </a:r>
            <a:r>
              <a:rPr lang="en-US" sz="2400" b="0" i="0" u="none" strike="noStrike" cap="none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assignment operator</a:t>
            </a:r>
            <a:endParaRPr/>
          </a:p>
          <a:p>
            <a:pPr marL="669925" marR="0" lvl="1" indent="-32543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❑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Assignment operator not the same as equality operator</a:t>
            </a:r>
            <a:endParaRPr/>
          </a:p>
          <a:p>
            <a:pPr marL="1022350" marR="0" lvl="2" indent="-350837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40"/>
              <a:buFont typeface="Noto Sans Symbols"/>
              <a:buChar char="■"/>
            </a:pP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the same as a mathematical expression</a:t>
            </a:r>
            <a:endParaRPr/>
          </a:p>
          <a:p>
            <a:pPr marL="669925" marR="0" lvl="1" indent="-32543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❑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Assignment operator erases previous value in memory</a:t>
            </a:r>
            <a:endParaRPr/>
          </a:p>
          <a:p>
            <a:pPr marL="342900" marR="0" lvl="0" indent="-2190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None/>
            </a:pPr>
            <a:endParaRPr sz="3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190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None/>
            </a:pPr>
            <a:endParaRPr sz="3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Garamond"/>
              <a:buNone/>
            </a:pPr>
            <a:r>
              <a:rPr lang="en-US" sz="4200" b="0" i="0" u="none" strike="noStrike" cap="none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Individual Exercise</a:t>
            </a:r>
            <a:endParaRPr/>
          </a:p>
        </p:txBody>
      </p:sp>
      <p:sp>
        <p:nvSpPr>
          <p:cNvPr id="148" name="Google Shape;148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Assume that we have two variables, x and y, and we would like to swap their values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Try to write a series of assignment statements that will swap the value of two variables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Garamond"/>
              <a:buNone/>
            </a:pPr>
            <a:r>
              <a:rPr lang="en-US" sz="4200" b="0" i="0" u="none" strike="noStrike" cap="none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Naïve solution</a:t>
            </a:r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body" idx="1"/>
          </p:nvPr>
        </p:nvSpPr>
        <p:spPr>
          <a:xfrm>
            <a:off x="457200" y="10668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following sequence is not correct – why?</a:t>
            </a:r>
            <a:endParaRPr/>
          </a:p>
          <a:p>
            <a:pPr marL="2746375" marR="0" lvl="1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None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x=y</a:t>
            </a:r>
            <a:endParaRPr/>
          </a:p>
          <a:p>
            <a:pPr marL="2746375" marR="0" lvl="1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560"/>
              <a:buFont typeface="Noto Sans Symbols"/>
              <a:buNone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y=x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Assume x=3 and y =5; then, after the above is executed, we should have x=5 and y=3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 that is not the case – consider the memory locations storing the values</a:t>
            </a:r>
            <a:endParaRPr/>
          </a:p>
          <a:p>
            <a:pPr marL="342900" marR="0" lvl="0" indent="-2190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None/>
            </a:pPr>
            <a:endParaRPr sz="3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5" name="Google Shape;155;p22"/>
          <p:cNvGraphicFramePr/>
          <p:nvPr/>
        </p:nvGraphicFramePr>
        <p:xfrm>
          <a:off x="1219200" y="472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{49124AFB-A88B-4AB5-AF02-3D44F89852AE}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statement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&lt;initial values&gt;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x=y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y=x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&lt;final values&gt;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45700" marB="457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Garamond"/>
              <a:buNone/>
            </a:pPr>
            <a:r>
              <a:rPr lang="en-US" sz="4200" b="0" i="0" u="none" strike="noStrike" cap="none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Sample Solution</a:t>
            </a:r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7338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1: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a temp variable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z = x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x = 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y = z</a:t>
            </a:r>
            <a:endParaRPr/>
          </a:p>
        </p:txBody>
      </p:sp>
      <p:sp>
        <p:nvSpPr>
          <p:cNvPr id="162" name="Google Shape;162;p23"/>
          <p:cNvSpPr txBox="1"/>
          <p:nvPr/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aramond"/>
              <a:buNone/>
            </a:pPr>
            <a:fld id="{00000000-1234-1234-1234-123412341234}" type="slidenum">
              <a:rPr lang="en-US" sz="1200" b="0" i="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6</a:t>
            </a:fld>
            <a:endParaRPr/>
          </a:p>
        </p:txBody>
      </p:sp>
      <p:sp>
        <p:nvSpPr>
          <p:cNvPr id="163" name="Google Shape;163;p23"/>
          <p:cNvSpPr txBox="1"/>
          <p:nvPr/>
        </p:nvSpPr>
        <p:spPr>
          <a:xfrm>
            <a:off x="4572000" y="1600200"/>
            <a:ext cx="45720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Solution 2: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temp variable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x = x + 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y = x - 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x = x - y</a:t>
            </a:r>
            <a:endParaRPr/>
          </a:p>
        </p:txBody>
      </p:sp>
      <p:sp>
        <p:nvSpPr>
          <p:cNvPr id="164" name="Google Shape;164;p23"/>
          <p:cNvSpPr txBox="1"/>
          <p:nvPr/>
        </p:nvSpPr>
        <p:spPr>
          <a:xfrm>
            <a:off x="381000" y="4953000"/>
            <a:ext cx="8229600" cy="28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a pencil and paper, work out the above solutions like the last slide, with x=3 and y=5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Noto Sans Symbols"/>
              <a:buChar char="■"/>
            </a:pPr>
            <a:r>
              <a:rPr lang="en-US" sz="3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the above both swap the values correctly?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Garamond"/>
              <a:buNone/>
            </a:pPr>
            <a:r>
              <a:rPr lang="en-US" sz="4200" b="0" i="0" u="none" strike="noStrike" cap="none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Solution Trace</a:t>
            </a:r>
            <a:endParaRPr/>
          </a:p>
        </p:txBody>
      </p:sp>
      <p:graphicFrame>
        <p:nvGraphicFramePr>
          <p:cNvPr id="170" name="Google Shape;170;p24"/>
          <p:cNvGraphicFramePr/>
          <p:nvPr/>
        </p:nvGraphicFramePr>
        <p:xfrm>
          <a:off x="838200" y="1295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{49124AFB-A88B-4AB5-AF02-3D44F89852AE}</a:tableStyleId>
              </a:tblPr>
              <a:tblGrid>
                <a:gridCol w="179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statement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Z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&lt;initial values&gt;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empty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z=x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x=y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y=z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&lt;final values&gt;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9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99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9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99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71" name="Google Shape;171;p24"/>
          <p:cNvGraphicFramePr/>
          <p:nvPr/>
        </p:nvGraphicFramePr>
        <p:xfrm>
          <a:off x="1714500" y="4038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{49124AFB-A88B-4AB5-AF02-3D44F89852AE}</a:tableStyleId>
              </a:tblPr>
              <a:tblGrid>
                <a:gridCol w="1790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statement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i="0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&lt;initial values&gt;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x=x+y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y=x-y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x=x-y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&lt;final values&gt;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9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99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99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0" i="0" u="none" strike="noStrike" cap="none">
                          <a:solidFill>
                            <a:srgbClr val="0099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L="0" marR="0" marT="0" marB="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7772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00"/>
              <a:buFont typeface="Garamond"/>
              <a:buNone/>
            </a:pPr>
            <a:r>
              <a:rPr lang="en-US" sz="4200" b="0" i="0" u="none" strike="noStrike" cap="none">
                <a:solidFill>
                  <a:srgbClr val="C00000"/>
                </a:solidFill>
                <a:latin typeface="Garamond"/>
                <a:ea typeface="Garamond"/>
                <a:cs typeface="Garamond"/>
                <a:sym typeface="Garamond"/>
              </a:rPr>
              <a:t>Data Types</a:t>
            </a:r>
            <a:endParaRPr/>
          </a:p>
        </p:txBody>
      </p:sp>
      <p:sp>
        <p:nvSpPr>
          <p:cNvPr id="177" name="Google Shape;177;p25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7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None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Most computer languages allow variables to represent different types of values</a:t>
            </a:r>
            <a:endParaRPr/>
          </a:p>
          <a:p>
            <a:pPr marL="0" marR="0" lvl="0" indent="-9906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Char char="■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400" b="0" i="0" u="none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numeric variable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can represent values that are </a:t>
            </a:r>
            <a:r>
              <a:rPr lang="en-US" sz="2400" b="0" i="0" u="none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integer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  <a:r>
              <a:rPr lang="en-US" sz="2400" b="0" i="0" u="none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 float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depending on the language</a:t>
            </a:r>
            <a:endParaRPr/>
          </a:p>
          <a:p>
            <a:pPr marL="669925" marR="0" lvl="1" indent="-32543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❑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Integer variables may only contain integer values</a:t>
            </a:r>
            <a:endParaRPr/>
          </a:p>
          <a:p>
            <a:pPr marL="669925" marR="0" lvl="1" indent="-32543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❑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Float variables may contain any real number</a:t>
            </a:r>
            <a:endParaRPr/>
          </a:p>
          <a:p>
            <a:pPr marL="0" marR="0" lvl="0" indent="-9906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560"/>
              <a:buFont typeface="Noto Sans Symbols"/>
              <a:buChar char="■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Others types of variables can store letters of the alphabet and special characters (e.g., punctuation marks); these are called </a:t>
            </a:r>
            <a:r>
              <a:rPr lang="en-US" sz="2400" b="0" i="0" u="none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character 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lang="en-US" sz="2400" b="0" i="0" u="none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string variables</a:t>
            </a: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69925" marR="0" lvl="1" indent="-32543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❑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Character variables store a single letter or special character</a:t>
            </a:r>
            <a:endParaRPr/>
          </a:p>
          <a:p>
            <a:pPr marL="669925" marR="0" lvl="1" indent="-32543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❑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String variables may contain a sequence of characters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rGray">
  <a:themeElements>
    <a:clrScheme name="Custom 2">
      <a:dk1>
        <a:srgbClr val="000000"/>
      </a:dk1>
      <a:lt1>
        <a:srgbClr val="FFFFFF"/>
      </a:lt1>
      <a:dk2>
        <a:srgbClr val="5F5F5F"/>
      </a:dk2>
      <a:lt2>
        <a:srgbClr val="5F5F5F"/>
      </a:lt2>
      <a:accent1>
        <a:srgbClr val="C00000"/>
      </a:accent1>
      <a:accent2>
        <a:srgbClr val="7F7F7F"/>
      </a:accent2>
      <a:accent3>
        <a:srgbClr val="FFFFFF"/>
      </a:accent3>
      <a:accent4>
        <a:srgbClr val="000000"/>
      </a:accent4>
      <a:accent5>
        <a:srgbClr val="E2CAAA"/>
      </a:accent5>
      <a:accent6>
        <a:srgbClr val="C00000"/>
      </a:accent6>
      <a:hlink>
        <a:srgbClr val="002060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rGray">
  <a:themeElements>
    <a:clrScheme name="Custom 2">
      <a:dk1>
        <a:srgbClr val="000000"/>
      </a:dk1>
      <a:lt1>
        <a:srgbClr val="FFFFFF"/>
      </a:lt1>
      <a:dk2>
        <a:srgbClr val="5F5F5F"/>
      </a:dk2>
      <a:lt2>
        <a:srgbClr val="5F5F5F"/>
      </a:lt2>
      <a:accent1>
        <a:srgbClr val="C00000"/>
      </a:accent1>
      <a:accent2>
        <a:srgbClr val="7F7F7F"/>
      </a:accent2>
      <a:accent3>
        <a:srgbClr val="FFFFFF"/>
      </a:accent3>
      <a:accent4>
        <a:srgbClr val="000000"/>
      </a:accent4>
      <a:accent5>
        <a:srgbClr val="E2CAAA"/>
      </a:accent5>
      <a:accent6>
        <a:srgbClr val="C00000"/>
      </a:accent6>
      <a:hlink>
        <a:srgbClr val="002060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rGray">
  <a:themeElements>
    <a:clrScheme name="Custom 2">
      <a:dk1>
        <a:srgbClr val="000000"/>
      </a:dk1>
      <a:lt1>
        <a:srgbClr val="FFFFFF"/>
      </a:lt1>
      <a:dk2>
        <a:srgbClr val="5F5F5F"/>
      </a:dk2>
      <a:lt2>
        <a:srgbClr val="5F5F5F"/>
      </a:lt2>
      <a:accent1>
        <a:srgbClr val="C00000"/>
      </a:accent1>
      <a:accent2>
        <a:srgbClr val="7F7F7F"/>
      </a:accent2>
      <a:accent3>
        <a:srgbClr val="FFFFFF"/>
      </a:accent3>
      <a:accent4>
        <a:srgbClr val="000000"/>
      </a:accent4>
      <a:accent5>
        <a:srgbClr val="E2CAAA"/>
      </a:accent5>
      <a:accent6>
        <a:srgbClr val="C00000"/>
      </a:accent6>
      <a:hlink>
        <a:srgbClr val="002060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560</Words>
  <Application>Microsoft Office PowerPoint</Application>
  <PresentationFormat>On-screen Show (4:3)</PresentationFormat>
  <Paragraphs>111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Garamond</vt:lpstr>
      <vt:lpstr>Noto Sans Symbols</vt:lpstr>
      <vt:lpstr>Arial</vt:lpstr>
      <vt:lpstr>Times New Roman</vt:lpstr>
      <vt:lpstr>Courier New</vt:lpstr>
      <vt:lpstr>2_DrGray</vt:lpstr>
      <vt:lpstr>DrGray</vt:lpstr>
      <vt:lpstr>1_DrGray</vt:lpstr>
      <vt:lpstr>Using and Naming Variables</vt:lpstr>
      <vt:lpstr>Using and Naming Variables</vt:lpstr>
      <vt:lpstr>Assigning Values to Variables</vt:lpstr>
      <vt:lpstr>Individual Exercise</vt:lpstr>
      <vt:lpstr>Naïve solution</vt:lpstr>
      <vt:lpstr>Sample Solution</vt:lpstr>
      <vt:lpstr>Solution Trace</vt:lpstr>
      <vt:lpstr>Data Types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and Naming Variables</dc:title>
  <dc:creator>Ryan Hicks</dc:creator>
  <cp:lastModifiedBy>Ryan Hicks</cp:lastModifiedBy>
  <cp:revision>1</cp:revision>
  <dcterms:modified xsi:type="dcterms:W3CDTF">2020-04-10T20:54:36Z</dcterms:modified>
</cp:coreProperties>
</file>