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75" r:id="rId4"/>
    <p:sldId id="277" r:id="rId5"/>
    <p:sldId id="278" r:id="rId6"/>
    <p:sldId id="280" r:id="rId7"/>
    <p:sldId id="270" r:id="rId8"/>
    <p:sldId id="271" r:id="rId9"/>
    <p:sldId id="281" r:id="rId10"/>
    <p:sldId id="282" r:id="rId11"/>
    <p:sldId id="283" r:id="rId12"/>
    <p:sldId id="284" r:id="rId13"/>
    <p:sldId id="285" r:id="rId14"/>
    <p:sldId id="286" r:id="rId15"/>
    <p:sldId id="288" r:id="rId16"/>
    <p:sldId id="289" r:id="rId17"/>
    <p:sldId id="287" r:id="rId18"/>
    <p:sldId id="292" r:id="rId19"/>
    <p:sldId id="293" r:id="rId20"/>
    <p:sldId id="294" r:id="rId21"/>
    <p:sldId id="295" r:id="rId22"/>
    <p:sldId id="290" r:id="rId23"/>
    <p:sldId id="297" r:id="rId24"/>
    <p:sldId id="291" r:id="rId25"/>
    <p:sldId id="29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8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bZSe6N_BXs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ZbZSe6N_BX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f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f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040E0-5047-4D30-BC14-CEE8DB804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F333-09F9-4FF4-BFCB-F268D46AE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Cindy stenger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200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F28C74C-61B3-4817-9764-BD323A4B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Liberation Serif"/>
              </a:rPr>
              <a:t>functions: </a:t>
            </a:r>
            <a:br>
              <a:rPr lang="en-US" b="0" i="0" dirty="0">
                <a:effectLst/>
              </a:rPr>
            </a:br>
            <a:endParaRPr lang="en-US" dirty="0"/>
          </a:p>
        </p:txBody>
      </p:sp>
      <p:sp useBgFill="1">
        <p:nvSpPr>
          <p:cNvPr id="39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474E4C-E623-4A14-9037-F00A9A16F3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44146" y="1046962"/>
            <a:ext cx="803087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of the coolest structures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the computer science world is the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(sometimes called procedures)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mini programs that you can use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 and over inside of your bigger program.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lesson will help you intuitively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understand why combining chunks of code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be such a helpful practice. </a:t>
            </a:r>
          </a:p>
        </p:txBody>
      </p:sp>
    </p:spTree>
    <p:extLst>
      <p:ext uri="{BB962C8B-B14F-4D97-AF65-F5344CB8AC3E}">
        <p14:creationId xmlns:p14="http://schemas.microsoft.com/office/powerpoint/2010/main" val="88099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9B6937-34E7-4C2E-9F2E-FE6DB2C9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Let’s start with a song:</a:t>
            </a:r>
          </a:p>
        </p:txBody>
      </p:sp>
      <p:sp>
        <p:nvSpPr>
          <p:cNvPr id="74" name="Content Placeholder 8">
            <a:extLst>
              <a:ext uri="{FF2B5EF4-FFF2-40B4-BE49-F238E27FC236}">
                <a16:creationId xmlns:a16="http://schemas.microsoft.com/office/drawing/2014/main" id="{48B474AB-DD76-44BE-B0A1-E4D3D2F38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 thought we were talking about functions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FDE782F5-4305-48F0-A0B0-96BFCB24B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497" y="1322064"/>
            <a:ext cx="6607113" cy="3734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1D5F49-5A58-4CD5-8F06-AA98A3657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8823" y="3124771"/>
            <a:ext cx="2040146" cy="1330769"/>
          </a:xfrm>
          <a:prstGeom prst="rect">
            <a:avLst/>
          </a:prstGeom>
        </p:spPr>
      </p:pic>
      <p:pic>
        <p:nvPicPr>
          <p:cNvPr id="8" name="Online Media 7" title="Pharrell Williams - Happy (Video)">
            <a:hlinkClick r:id="" action="ppaction://media"/>
            <a:extLst>
              <a:ext uri="{FF2B5EF4-FFF2-40B4-BE49-F238E27FC236}">
                <a16:creationId xmlns:a16="http://schemas.microsoft.com/office/drawing/2014/main" id="{44B8F0E7-060F-415B-A0B6-1941D58EB0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118751" y="1298779"/>
            <a:ext cx="5472521" cy="309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23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851647" y="181957"/>
            <a:ext cx="11214847" cy="6494085"/>
          </a:xfrm>
          <a:prstGeom prst="rect">
            <a:avLst/>
          </a:prstGeom>
          <a:noFill/>
        </p:spPr>
        <p:txBody>
          <a:bodyPr wrap="square" numCol="3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It might seem crazy what I'm about to say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Sunshine she's here, you can take a break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I'm a hot air balloon that can go to space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With the air, like I don't care baby by the way (come on)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 (hey)</a:t>
            </a:r>
          </a:p>
          <a:p>
            <a:r>
              <a:rPr lang="en-US" sz="1600" dirty="0">
                <a:solidFill>
                  <a:schemeClr val="bg1"/>
                </a:solidFill>
              </a:rPr>
              <a:t>Here come bad news talking this and that (yeah)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Well, give me all you got, and don't hold it back (yeah)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Well, I should probably warn you, you'll be just fine (yeah)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No offense to you, don't waste your time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(Here's why)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</a:t>
            </a:r>
          </a:p>
          <a:p>
            <a:r>
              <a:rPr lang="en-US" sz="1600" dirty="0">
                <a:solidFill>
                  <a:schemeClr val="bg1"/>
                </a:solidFill>
              </a:rPr>
              <a:t>Here go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(Happy)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Can't nothing (happy)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My level's too high (happy)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bring me down</a:t>
            </a:r>
          </a:p>
          <a:p>
            <a:r>
              <a:rPr lang="en-US" sz="1600" dirty="0">
                <a:solidFill>
                  <a:schemeClr val="bg1"/>
                </a:solidFill>
              </a:rPr>
              <a:t>To bring me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(Let me tell you now)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Can't nothing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His level's too high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bring me down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</a:t>
            </a:r>
          </a:p>
        </p:txBody>
      </p:sp>
    </p:spTree>
    <p:extLst>
      <p:ext uri="{BB962C8B-B14F-4D97-AF65-F5344CB8AC3E}">
        <p14:creationId xmlns:p14="http://schemas.microsoft.com/office/powerpoint/2010/main" val="218453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FBB3149-8289-4060-BB01-ED3047C5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AEF7DA-43C4-4736-B5A3-B48E6125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909436B-313B-4D27-BD55-E8303EF45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758BC0E2-32D9-41ED-907C-DA3C4A698E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41E486E5-1757-4896-A762-4D0BE33091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5812B4BD-11B4-43E6-B3D0-1F424A9FD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A0E1D38-C2A3-42C9-920D-F40319CE16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FAF6AF3-9B01-4BEB-BB6B-08B348511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3F7FADA-61E9-4AAB-BED8-D6FD1BB54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46419F9F-3EEC-45FF-98BB-4F20D5347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E081BCD-31AF-4E94-966D-497357D22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082EAA7-B95F-462F-8307-2C9EC1C35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9A57125-4B73-448E-B7B7-94380A92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7290E834-81F0-42A1-B66B-33D4580573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9FA5563-6ED2-4EAC-A8ED-DF71850AC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0479572-5CA3-41F4-8BDC-F039335C2C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156CB6F-DF65-4A51-A840-7A4177BDF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252974F-88C0-4CAA-A42D-E94E2B7A6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DE3974B2-2875-4AFE-A30A-6EE823E579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48A52FE-E1B0-4297-BBBE-C860B4E3D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C6E71B5D-6B02-417C-A0CF-4447C55F2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0FB94710-B373-451B-84A2-947DDB456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E47778B-FD55-4A2C-A53F-E548158C8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A2A4F49-8FC4-4F12-8707-A6CC117E5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293D140-51FA-484D-8464-785D8FD3D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A66B21A-3C7F-426E-9C38-C0D6AEF13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22F8B0E-04B8-4D29-9E19-CACDAE6AB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0D8C2CC-1759-4605-B3C9-DA4B1EF250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47A4BC3-AA95-4A78-AC23-65A4CE843B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93059BC9-C7C3-41F9-8BBA-7BF49FF602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35FE01-8192-4D2A-93F8-2F680F728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150A82A-9896-4D5B-BAA5-0A7ECD0789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41EF7-9CDB-40BE-A964-13F866165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1D1CF16-B5BD-4021-9BA9-637569FC8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FF13F72C-CC27-48A0-AC55-686AB9153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0EC3BA8B-33ED-483D-935C-170AD0C4D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4C451E6-48CE-4642-B51D-FE4484087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F88F098-E44C-4A45-AE2B-595A7B8527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5B782B5D-8B67-4CD5-A0B3-8067BBB328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97A4906-0942-4CD6-840D-0915E0C4D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D1131789-2DD5-462E-9FC9-E25021F5C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771527" y="727169"/>
            <a:ext cx="11510961" cy="5946775"/>
          </a:xfrm>
          <a:prstGeom prst="rect">
            <a:avLst/>
          </a:prstGeom>
        </p:spPr>
        <p:txBody>
          <a:bodyPr vert="horz" lIns="91440" tIns="45720" rIns="91440" bIns="45720" numCol="3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It might seem crazy what I'm about to say</a:t>
            </a:r>
            <a:br>
              <a:rPr lang="en-US" sz="1500" dirty="0"/>
            </a:br>
            <a:r>
              <a:rPr lang="en-US" sz="1500" dirty="0"/>
              <a:t>Sunshine she's here, you can take a break</a:t>
            </a:r>
            <a:br>
              <a:rPr lang="en-US" sz="1500" dirty="0"/>
            </a:br>
            <a:r>
              <a:rPr lang="en-US" sz="1500" dirty="0"/>
              <a:t>I'm a hot air balloon that can go to space</a:t>
            </a:r>
            <a:br>
              <a:rPr lang="en-US" sz="1500" dirty="0"/>
            </a:br>
            <a:r>
              <a:rPr lang="en-US" sz="1500" dirty="0"/>
              <a:t>With the air, like I don't care baby by the way (come on)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 (hey)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Here come bad news talking this and that (yeah)</a:t>
            </a:r>
            <a:br>
              <a:rPr lang="en-US" sz="1500" dirty="0"/>
            </a:br>
            <a:r>
              <a:rPr lang="en-US" sz="1500" dirty="0"/>
              <a:t>Well, give me all you got, and don't hold it back (yeah)</a:t>
            </a:r>
            <a:br>
              <a:rPr lang="en-US" sz="1500" dirty="0"/>
            </a:br>
            <a:r>
              <a:rPr lang="en-US" sz="1500" dirty="0"/>
              <a:t>Well, I should probably warn you, you'll be just fine (yeah)</a:t>
            </a:r>
            <a:br>
              <a:rPr lang="en-US" sz="1500" dirty="0"/>
            </a:br>
            <a:r>
              <a:rPr lang="en-US" sz="1500" dirty="0"/>
              <a:t>No offense to you, don't waste your time</a:t>
            </a:r>
            <a:br>
              <a:rPr lang="en-US" sz="1500" dirty="0"/>
            </a:br>
            <a:r>
              <a:rPr lang="en-US" sz="1500" dirty="0"/>
              <a:t>(Here's why)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Here go</a:t>
            </a:r>
            <a:br>
              <a:rPr lang="en-US" sz="1500" dirty="0"/>
            </a:br>
            <a:r>
              <a:rPr lang="en-US" sz="1500" dirty="0"/>
              <a:t>(Happy)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Can't nothing (happy)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My level's too high (happy)</a:t>
            </a:r>
            <a:br>
              <a:rPr lang="en-US" sz="1500" dirty="0"/>
            </a:br>
            <a:r>
              <a:rPr lang="en-US" sz="1500" dirty="0"/>
              <a:t>To bring me down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To bring me</a:t>
            </a:r>
            <a:br>
              <a:rPr lang="en-US" sz="1500" dirty="0"/>
            </a:br>
            <a:r>
              <a:rPr lang="en-US" sz="1500" dirty="0"/>
              <a:t>(Let me tell you now)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Can't nothing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His level's too high</a:t>
            </a:r>
            <a:br>
              <a:rPr lang="en-US" sz="1500" dirty="0"/>
            </a:br>
            <a:r>
              <a:rPr lang="en-US" sz="1500" dirty="0"/>
              <a:t>To bring me down</a:t>
            </a:r>
            <a:br>
              <a:rPr lang="en-US" sz="1500" dirty="0"/>
            </a:br>
            <a:r>
              <a:rPr lang="en-US" sz="1500" dirty="0"/>
              <a:t>To bring me down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500" dirty="0">
              <a:highlight>
                <a:srgbClr val="FFFF00"/>
              </a:highlight>
            </a:endParaRP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589021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FBB3149-8289-4060-BB01-ED3047C5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AEF7DA-43C4-4736-B5A3-B48E6125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909436B-313B-4D27-BD55-E8303EF45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758BC0E2-32D9-41ED-907C-DA3C4A698E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41E486E5-1757-4896-A762-4D0BE33091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5812B4BD-11B4-43E6-B3D0-1F424A9FD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A0E1D38-C2A3-42C9-920D-F40319CE16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FAF6AF3-9B01-4BEB-BB6B-08B348511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3F7FADA-61E9-4AAB-BED8-D6FD1BB54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46419F9F-3EEC-45FF-98BB-4F20D5347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E081BCD-31AF-4E94-966D-497357D22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082EAA7-B95F-462F-8307-2C9EC1C35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9A57125-4B73-448E-B7B7-94380A92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7290E834-81F0-42A1-B66B-33D4580573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9FA5563-6ED2-4EAC-A8ED-DF71850AC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0479572-5CA3-41F4-8BDC-F039335C2C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156CB6F-DF65-4A51-A840-7A4177BDF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252974F-88C0-4CAA-A42D-E94E2B7A6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DE3974B2-2875-4AFE-A30A-6EE823E579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48A52FE-E1B0-4297-BBBE-C860B4E3D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C6E71B5D-6B02-417C-A0CF-4447C55F2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0FB94710-B373-451B-84A2-947DDB456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E47778B-FD55-4A2C-A53F-E548158C8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A2A4F49-8FC4-4F12-8707-A6CC117E5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293D140-51FA-484D-8464-785D8FD3D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A66B21A-3C7F-426E-9C38-C0D6AEF13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22F8B0E-04B8-4D29-9E19-CACDAE6AB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0D8C2CC-1759-4605-B3C9-DA4B1EF250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47A4BC3-AA95-4A78-AC23-65A4CE843B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93059BC9-C7C3-41F9-8BBA-7BF49FF602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35FE01-8192-4D2A-93F8-2F680F728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150A82A-9896-4D5B-BAA5-0A7ECD0789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41EF7-9CDB-40BE-A964-13F866165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1D1CF16-B5BD-4021-9BA9-637569FC8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FF13F72C-CC27-48A0-AC55-686AB9153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0EC3BA8B-33ED-483D-935C-170AD0C4D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4C451E6-48CE-4642-B51D-FE4484087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F88F098-E44C-4A45-AE2B-595A7B8527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5B782B5D-8B67-4CD5-A0B3-8067BBB328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97A4906-0942-4CD6-840D-0915E0C4D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D1131789-2DD5-462E-9FC9-E25021F5C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5782236" y="772133"/>
            <a:ext cx="8507505" cy="4556126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It might seem crazy what I'm about to say</a:t>
            </a:r>
            <a:br>
              <a:rPr lang="en-US" sz="1600" dirty="0"/>
            </a:br>
            <a:r>
              <a:rPr lang="en-US" sz="1600" dirty="0"/>
              <a:t>Sunshine she's here, you can take a break</a:t>
            </a:r>
            <a:br>
              <a:rPr lang="en-US" sz="1600" dirty="0"/>
            </a:br>
            <a:r>
              <a:rPr lang="en-US" sz="1600" dirty="0"/>
              <a:t>I'm a hot air balloon that can go to space</a:t>
            </a:r>
            <a:br>
              <a:rPr lang="en-US" sz="1600" dirty="0"/>
            </a:br>
            <a:r>
              <a:rPr lang="en-US" sz="1600" dirty="0"/>
              <a:t>With the air, like I don't care baby by the way 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600" dirty="0">
              <a:highlight>
                <a:srgbClr val="FFFF00"/>
              </a:highlight>
            </a:endParaRP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Here come bad news talking this and that </a:t>
            </a:r>
            <a:br>
              <a:rPr lang="en-US" sz="1600" dirty="0"/>
            </a:br>
            <a:r>
              <a:rPr lang="en-US" sz="1600" dirty="0"/>
              <a:t>Well, give me all you got, and don't hold it back </a:t>
            </a:r>
            <a:br>
              <a:rPr lang="en-US" sz="1600" dirty="0"/>
            </a:br>
            <a:r>
              <a:rPr lang="en-US" sz="1600" dirty="0"/>
              <a:t>Well, I should probably warn you, you'll be just fine </a:t>
            </a:r>
            <a:br>
              <a:rPr lang="en-US" sz="1600" dirty="0"/>
            </a:br>
            <a:r>
              <a:rPr lang="en-US" sz="1600" dirty="0"/>
              <a:t>No offense to you, don't waste your time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Can't nothing </a:t>
            </a: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My level's too high </a:t>
            </a:r>
            <a:br>
              <a:rPr lang="en-US" sz="1600" dirty="0"/>
            </a:br>
            <a:r>
              <a:rPr lang="en-US" sz="1600" dirty="0"/>
              <a:t>To bring me down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Can't nothing</a:t>
            </a: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His level's too high</a:t>
            </a:r>
            <a:br>
              <a:rPr lang="en-US" sz="1600" dirty="0"/>
            </a:br>
            <a:r>
              <a:rPr lang="en-US" sz="1600" dirty="0"/>
              <a:t>To bring me down</a:t>
            </a:r>
            <a:br>
              <a:rPr lang="en-US" sz="1600" dirty="0"/>
            </a:br>
            <a:r>
              <a:rPr lang="en-US" sz="1600" dirty="0"/>
              <a:t>To bring me down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397C3E36-11C2-4832-A23D-EEDA41FA39C2}"/>
              </a:ext>
            </a:extLst>
          </p:cNvPr>
          <p:cNvSpPr txBox="1"/>
          <p:nvPr/>
        </p:nvSpPr>
        <p:spPr>
          <a:xfrm>
            <a:off x="372363" y="1685920"/>
            <a:ext cx="4968547" cy="289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800" dirty="0">
                <a:highlight>
                  <a:srgbClr val="FFFF00"/>
                </a:highlight>
              </a:rPr>
              <a:t>Chorus: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800" dirty="0" err="1">
                <a:highlight>
                  <a:srgbClr val="FFFF00"/>
                </a:highlight>
              </a:rPr>
              <a:t>wanna</a:t>
            </a:r>
            <a:r>
              <a:rPr lang="en-US" sz="1800" dirty="0">
                <a:highlight>
                  <a:srgbClr val="FFFF00"/>
                </a:highlight>
              </a:rPr>
              <a:t> do </a:t>
            </a:r>
          </a:p>
        </p:txBody>
      </p:sp>
    </p:spTree>
    <p:extLst>
      <p:ext uri="{BB962C8B-B14F-4D97-AF65-F5344CB8AC3E}">
        <p14:creationId xmlns:p14="http://schemas.microsoft.com/office/powerpoint/2010/main" val="179673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2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3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4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5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6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7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8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9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0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1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2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3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4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5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6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7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8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9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0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1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2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3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4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5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6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7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8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9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0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1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2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3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4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5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6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7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8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9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0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1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3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6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96A8A5D-137F-4A8A-9811-F7A867F0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98" name="Rectangle 197">
              <a:extLst>
                <a:ext uri="{FF2B5EF4-FFF2-40B4-BE49-F238E27FC236}">
                  <a16:creationId xmlns:a16="http://schemas.microsoft.com/office/drawing/2014/main" id="{6EA64E00-438F-4B4F-9366-7A7230A9A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9" name="Picture 2">
              <a:extLst>
                <a:ext uri="{FF2B5EF4-FFF2-40B4-BE49-F238E27FC236}">
                  <a16:creationId xmlns:a16="http://schemas.microsoft.com/office/drawing/2014/main" id="{59E6386A-8042-4EC7-A981-EFAC2ACB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147878-A53B-46F9-A97D-EC7CD53C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894" y="1122363"/>
            <a:ext cx="3156229" cy="509905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dirty="0"/>
              <a:t>For your homework, find a song your class would enjoy and show how you could apply the concept of function to your song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907B5C-0665-4450-8532-4A6EDB760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38" r="26532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201" name="Group 200">
            <a:extLst>
              <a:ext uri="{FF2B5EF4-FFF2-40B4-BE49-F238E27FC236}">
                <a16:creationId xmlns:a16="http://schemas.microsoft.com/office/drawing/2014/main" id="{0FA686C7-6B08-416F-AEF3-C20407936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02" name="Rectangle 5">
              <a:extLst>
                <a:ext uri="{FF2B5EF4-FFF2-40B4-BE49-F238E27FC236}">
                  <a16:creationId xmlns:a16="http://schemas.microsoft.com/office/drawing/2014/main" id="{2BBDDDB2-3938-4066-91BA-4907AF88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3" name="Freeform 6">
              <a:extLst>
                <a:ext uri="{FF2B5EF4-FFF2-40B4-BE49-F238E27FC236}">
                  <a16:creationId xmlns:a16="http://schemas.microsoft.com/office/drawing/2014/main" id="{D2125FCC-F305-4C4C-9CB1-14B83ADD7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reeform 7">
              <a:extLst>
                <a:ext uri="{FF2B5EF4-FFF2-40B4-BE49-F238E27FC236}">
                  <a16:creationId xmlns:a16="http://schemas.microsoft.com/office/drawing/2014/main" id="{96643530-0EE0-4AC8-8241-ED8E26ED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Rectangle 8">
              <a:extLst>
                <a:ext uri="{FF2B5EF4-FFF2-40B4-BE49-F238E27FC236}">
                  <a16:creationId xmlns:a16="http://schemas.microsoft.com/office/drawing/2014/main" id="{A784F0C8-95D3-4D7D-8FA9-326D3DEA2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6" name="Freeform 9">
              <a:extLst>
                <a:ext uri="{FF2B5EF4-FFF2-40B4-BE49-F238E27FC236}">
                  <a16:creationId xmlns:a16="http://schemas.microsoft.com/office/drawing/2014/main" id="{4D49008E-3A2F-4C2C-85EB-1D228F38E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10">
              <a:extLst>
                <a:ext uri="{FF2B5EF4-FFF2-40B4-BE49-F238E27FC236}">
                  <a16:creationId xmlns:a16="http://schemas.microsoft.com/office/drawing/2014/main" id="{B09CB0F8-91EE-4A04-91CD-9B9D390ED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Freeform 11">
              <a:extLst>
                <a:ext uri="{FF2B5EF4-FFF2-40B4-BE49-F238E27FC236}">
                  <a16:creationId xmlns:a16="http://schemas.microsoft.com/office/drawing/2014/main" id="{954CB039-9A52-4C07-BDB1-747876D86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9" name="Freeform 12">
              <a:extLst>
                <a:ext uri="{FF2B5EF4-FFF2-40B4-BE49-F238E27FC236}">
                  <a16:creationId xmlns:a16="http://schemas.microsoft.com/office/drawing/2014/main" id="{AD9FE313-C425-42A8-92A9-82E74C409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13">
              <a:extLst>
                <a:ext uri="{FF2B5EF4-FFF2-40B4-BE49-F238E27FC236}">
                  <a16:creationId xmlns:a16="http://schemas.microsoft.com/office/drawing/2014/main" id="{CD506FC5-3A23-48B7-9771-7B77E6DA0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14">
              <a:extLst>
                <a:ext uri="{FF2B5EF4-FFF2-40B4-BE49-F238E27FC236}">
                  <a16:creationId xmlns:a16="http://schemas.microsoft.com/office/drawing/2014/main" id="{6FF54CDF-21B0-46AE-B402-234E62F9D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15">
              <a:extLst>
                <a:ext uri="{FF2B5EF4-FFF2-40B4-BE49-F238E27FC236}">
                  <a16:creationId xmlns:a16="http://schemas.microsoft.com/office/drawing/2014/main" id="{EE88784D-C24D-4FBD-AF34-85BA74966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reeform 16">
              <a:extLst>
                <a:ext uri="{FF2B5EF4-FFF2-40B4-BE49-F238E27FC236}">
                  <a16:creationId xmlns:a16="http://schemas.microsoft.com/office/drawing/2014/main" id="{F524C128-9723-4A4D-BFB5-7EBD5B24F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reeform 17">
              <a:extLst>
                <a:ext uri="{FF2B5EF4-FFF2-40B4-BE49-F238E27FC236}">
                  <a16:creationId xmlns:a16="http://schemas.microsoft.com/office/drawing/2014/main" id="{9C742EF7-4F82-4B4A-9693-4F794B6A5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18">
              <a:extLst>
                <a:ext uri="{FF2B5EF4-FFF2-40B4-BE49-F238E27FC236}">
                  <a16:creationId xmlns:a16="http://schemas.microsoft.com/office/drawing/2014/main" id="{0265747A-2114-4F0F-81B6-618FD3895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reeform 19">
              <a:extLst>
                <a:ext uri="{FF2B5EF4-FFF2-40B4-BE49-F238E27FC236}">
                  <a16:creationId xmlns:a16="http://schemas.microsoft.com/office/drawing/2014/main" id="{99E488E3-470E-4FC6-A3B0-141DF162D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reeform 20">
              <a:extLst>
                <a:ext uri="{FF2B5EF4-FFF2-40B4-BE49-F238E27FC236}">
                  <a16:creationId xmlns:a16="http://schemas.microsoft.com/office/drawing/2014/main" id="{612B7DC5-03F3-4B7B-9520-D66144F16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reeform 21">
              <a:extLst>
                <a:ext uri="{FF2B5EF4-FFF2-40B4-BE49-F238E27FC236}">
                  <a16:creationId xmlns:a16="http://schemas.microsoft.com/office/drawing/2014/main" id="{B2355AA2-DB69-485A-B600-E3DF02F2D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Freeform 22">
              <a:extLst>
                <a:ext uri="{FF2B5EF4-FFF2-40B4-BE49-F238E27FC236}">
                  <a16:creationId xmlns:a16="http://schemas.microsoft.com/office/drawing/2014/main" id="{4DC3AC80-2B15-428E-8B1E-53312C666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Freeform 23">
              <a:extLst>
                <a:ext uri="{FF2B5EF4-FFF2-40B4-BE49-F238E27FC236}">
                  <a16:creationId xmlns:a16="http://schemas.microsoft.com/office/drawing/2014/main" id="{C48F81D6-640C-4483-9773-8C7BFF461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reeform 24">
              <a:extLst>
                <a:ext uri="{FF2B5EF4-FFF2-40B4-BE49-F238E27FC236}">
                  <a16:creationId xmlns:a16="http://schemas.microsoft.com/office/drawing/2014/main" id="{C7AA2EE3-7411-4DCB-B79E-0C5C95D7C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Freeform 25">
              <a:extLst>
                <a:ext uri="{FF2B5EF4-FFF2-40B4-BE49-F238E27FC236}">
                  <a16:creationId xmlns:a16="http://schemas.microsoft.com/office/drawing/2014/main" id="{8B84BFA3-B122-4CA5-8C28-79134C97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Freeform 26">
              <a:extLst>
                <a:ext uri="{FF2B5EF4-FFF2-40B4-BE49-F238E27FC236}">
                  <a16:creationId xmlns:a16="http://schemas.microsoft.com/office/drawing/2014/main" id="{A7C22B06-B32B-46EB-9428-B7CA7DA1F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Freeform 27">
              <a:extLst>
                <a:ext uri="{FF2B5EF4-FFF2-40B4-BE49-F238E27FC236}">
                  <a16:creationId xmlns:a16="http://schemas.microsoft.com/office/drawing/2014/main" id="{1AE1D740-5AF4-4B8F-B533-C8CD4E56E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Freeform 28">
              <a:extLst>
                <a:ext uri="{FF2B5EF4-FFF2-40B4-BE49-F238E27FC236}">
                  <a16:creationId xmlns:a16="http://schemas.microsoft.com/office/drawing/2014/main" id="{555B0792-99B8-4014-AC84-7B39D2129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Freeform 29">
              <a:extLst>
                <a:ext uri="{FF2B5EF4-FFF2-40B4-BE49-F238E27FC236}">
                  <a16:creationId xmlns:a16="http://schemas.microsoft.com/office/drawing/2014/main" id="{395B90B6-A4DE-4EEF-B53E-395E8D4AF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7" name="Freeform 30">
              <a:extLst>
                <a:ext uri="{FF2B5EF4-FFF2-40B4-BE49-F238E27FC236}">
                  <a16:creationId xmlns:a16="http://schemas.microsoft.com/office/drawing/2014/main" id="{A0117576-A27F-4175-BD9D-EE15C96D9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8" name="Freeform 31">
              <a:extLst>
                <a:ext uri="{FF2B5EF4-FFF2-40B4-BE49-F238E27FC236}">
                  <a16:creationId xmlns:a16="http://schemas.microsoft.com/office/drawing/2014/main" id="{93C8332E-93D3-4919-A977-06EC76556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9" name="Freeform 32">
              <a:extLst>
                <a:ext uri="{FF2B5EF4-FFF2-40B4-BE49-F238E27FC236}">
                  <a16:creationId xmlns:a16="http://schemas.microsoft.com/office/drawing/2014/main" id="{B086AC0E-8130-47AC-A510-5285FAE65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0" name="Rectangle 33">
              <a:extLst>
                <a:ext uri="{FF2B5EF4-FFF2-40B4-BE49-F238E27FC236}">
                  <a16:creationId xmlns:a16="http://schemas.microsoft.com/office/drawing/2014/main" id="{DF1BC1DF-8089-49D8-9535-EAB0D7C9A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1" name="Freeform 34">
              <a:extLst>
                <a:ext uri="{FF2B5EF4-FFF2-40B4-BE49-F238E27FC236}">
                  <a16:creationId xmlns:a16="http://schemas.microsoft.com/office/drawing/2014/main" id="{97388BAE-DCB9-4B88-9CDE-6FA3304D3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2" name="Freeform 35">
              <a:extLst>
                <a:ext uri="{FF2B5EF4-FFF2-40B4-BE49-F238E27FC236}">
                  <a16:creationId xmlns:a16="http://schemas.microsoft.com/office/drawing/2014/main" id="{7E059A96-E5FE-4EE1-9C6D-3AB208BF6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3" name="Freeform 36">
              <a:extLst>
                <a:ext uri="{FF2B5EF4-FFF2-40B4-BE49-F238E27FC236}">
                  <a16:creationId xmlns:a16="http://schemas.microsoft.com/office/drawing/2014/main" id="{CD6A3DCE-FBEE-41E7-A0EC-CA23A1DF3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4" name="Freeform 37">
              <a:extLst>
                <a:ext uri="{FF2B5EF4-FFF2-40B4-BE49-F238E27FC236}">
                  <a16:creationId xmlns:a16="http://schemas.microsoft.com/office/drawing/2014/main" id="{52966C83-B07E-463F-B982-F3E074D9D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5" name="Freeform 38">
              <a:extLst>
                <a:ext uri="{FF2B5EF4-FFF2-40B4-BE49-F238E27FC236}">
                  <a16:creationId xmlns:a16="http://schemas.microsoft.com/office/drawing/2014/main" id="{0F475B53-6578-4C68-AC7C-3BE28EA6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6" name="Freeform 39">
              <a:extLst>
                <a:ext uri="{FF2B5EF4-FFF2-40B4-BE49-F238E27FC236}">
                  <a16:creationId xmlns:a16="http://schemas.microsoft.com/office/drawing/2014/main" id="{8475C02B-D024-4E20-9EF3-2A7E96740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7" name="Freeform 40">
              <a:extLst>
                <a:ext uri="{FF2B5EF4-FFF2-40B4-BE49-F238E27FC236}">
                  <a16:creationId xmlns:a16="http://schemas.microsoft.com/office/drawing/2014/main" id="{1F5EF5DC-7372-4549-B0A6-800F19406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8" name="Freeform 41">
              <a:extLst>
                <a:ext uri="{FF2B5EF4-FFF2-40B4-BE49-F238E27FC236}">
                  <a16:creationId xmlns:a16="http://schemas.microsoft.com/office/drawing/2014/main" id="{8B908D96-CCB2-426B-862C-2BDB2AF71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9" name="Freeform 42">
              <a:extLst>
                <a:ext uri="{FF2B5EF4-FFF2-40B4-BE49-F238E27FC236}">
                  <a16:creationId xmlns:a16="http://schemas.microsoft.com/office/drawing/2014/main" id="{26752E6D-E46B-4DA2-B280-5C696EF4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0" name="Freeform 43">
              <a:extLst>
                <a:ext uri="{FF2B5EF4-FFF2-40B4-BE49-F238E27FC236}">
                  <a16:creationId xmlns:a16="http://schemas.microsoft.com/office/drawing/2014/main" id="{011E7A27-73CF-4E1E-8AE2-B88B96F3B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1" name="Freeform 44">
              <a:extLst>
                <a:ext uri="{FF2B5EF4-FFF2-40B4-BE49-F238E27FC236}">
                  <a16:creationId xmlns:a16="http://schemas.microsoft.com/office/drawing/2014/main" id="{1DBE1EE2-4667-4A45-80F7-217D3B6FA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2" name="Rectangle 45">
              <a:extLst>
                <a:ext uri="{FF2B5EF4-FFF2-40B4-BE49-F238E27FC236}">
                  <a16:creationId xmlns:a16="http://schemas.microsoft.com/office/drawing/2014/main" id="{A48239BC-3712-4110-AE92-4AC892603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43" name="Freeform 46">
              <a:extLst>
                <a:ext uri="{FF2B5EF4-FFF2-40B4-BE49-F238E27FC236}">
                  <a16:creationId xmlns:a16="http://schemas.microsoft.com/office/drawing/2014/main" id="{14B6D739-1C93-4350-BC14-ED88C6341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4" name="Freeform 47">
              <a:extLst>
                <a:ext uri="{FF2B5EF4-FFF2-40B4-BE49-F238E27FC236}">
                  <a16:creationId xmlns:a16="http://schemas.microsoft.com/office/drawing/2014/main" id="{2F73DF89-CB95-4798-90CA-B7A1DF2D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5" name="Freeform 48">
              <a:extLst>
                <a:ext uri="{FF2B5EF4-FFF2-40B4-BE49-F238E27FC236}">
                  <a16:creationId xmlns:a16="http://schemas.microsoft.com/office/drawing/2014/main" id="{1DA7D977-8D60-47B5-8071-30A6FA0C9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6" name="Freeform 49">
              <a:extLst>
                <a:ext uri="{FF2B5EF4-FFF2-40B4-BE49-F238E27FC236}">
                  <a16:creationId xmlns:a16="http://schemas.microsoft.com/office/drawing/2014/main" id="{4A241594-4FC5-4570-94B2-724F248A6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7" name="Freeform 50">
              <a:extLst>
                <a:ext uri="{FF2B5EF4-FFF2-40B4-BE49-F238E27FC236}">
                  <a16:creationId xmlns:a16="http://schemas.microsoft.com/office/drawing/2014/main" id="{9D31F634-1A34-473E-A0FA-D06EB57D9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8" name="Freeform 51">
              <a:extLst>
                <a:ext uri="{FF2B5EF4-FFF2-40B4-BE49-F238E27FC236}">
                  <a16:creationId xmlns:a16="http://schemas.microsoft.com/office/drawing/2014/main" id="{CE20C679-7385-48FF-BBE5-5BA7C0E70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9" name="Freeform 52">
              <a:extLst>
                <a:ext uri="{FF2B5EF4-FFF2-40B4-BE49-F238E27FC236}">
                  <a16:creationId xmlns:a16="http://schemas.microsoft.com/office/drawing/2014/main" id="{ADF9CA3B-265F-4927-BA79-0A676AF3F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0" name="Freeform 53">
              <a:extLst>
                <a:ext uri="{FF2B5EF4-FFF2-40B4-BE49-F238E27FC236}">
                  <a16:creationId xmlns:a16="http://schemas.microsoft.com/office/drawing/2014/main" id="{B138D01D-340C-4DB0-A0E1-D54B9319D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1" name="Freeform 54">
              <a:extLst>
                <a:ext uri="{FF2B5EF4-FFF2-40B4-BE49-F238E27FC236}">
                  <a16:creationId xmlns:a16="http://schemas.microsoft.com/office/drawing/2014/main" id="{B56918B0-069B-4C98-995E-4D6B0B176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2" name="Freeform 55">
              <a:extLst>
                <a:ext uri="{FF2B5EF4-FFF2-40B4-BE49-F238E27FC236}">
                  <a16:creationId xmlns:a16="http://schemas.microsoft.com/office/drawing/2014/main" id="{2BD45940-09B7-4CD3-90E7-0EA2CF6A0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3" name="Freeform 56">
              <a:extLst>
                <a:ext uri="{FF2B5EF4-FFF2-40B4-BE49-F238E27FC236}">
                  <a16:creationId xmlns:a16="http://schemas.microsoft.com/office/drawing/2014/main" id="{347A8664-7179-419E-A26E-825076291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4" name="Freeform 57">
              <a:extLst>
                <a:ext uri="{FF2B5EF4-FFF2-40B4-BE49-F238E27FC236}">
                  <a16:creationId xmlns:a16="http://schemas.microsoft.com/office/drawing/2014/main" id="{B7350394-4D50-4E2E-8AF2-F4A52E734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5" name="Freeform 58">
              <a:extLst>
                <a:ext uri="{FF2B5EF4-FFF2-40B4-BE49-F238E27FC236}">
                  <a16:creationId xmlns:a16="http://schemas.microsoft.com/office/drawing/2014/main" id="{6B464294-4049-4542-A83E-22B8CC633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4C78E281-F596-4ECB-979A-89D89452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258" name="Freeform 32">
              <a:extLst>
                <a:ext uri="{FF2B5EF4-FFF2-40B4-BE49-F238E27FC236}">
                  <a16:creationId xmlns:a16="http://schemas.microsoft.com/office/drawing/2014/main" id="{C20E68C0-5C9E-4DA6-83AD-0EC3179BB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9" name="Freeform 33">
              <a:extLst>
                <a:ext uri="{FF2B5EF4-FFF2-40B4-BE49-F238E27FC236}">
                  <a16:creationId xmlns:a16="http://schemas.microsoft.com/office/drawing/2014/main" id="{80C08ED9-C9F6-4168-816A-F5C5F3AF5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0" name="Freeform 34">
              <a:extLst>
                <a:ext uri="{FF2B5EF4-FFF2-40B4-BE49-F238E27FC236}">
                  <a16:creationId xmlns:a16="http://schemas.microsoft.com/office/drawing/2014/main" id="{0A83E4BF-890D-4E0A-A720-48088D422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1" name="Freeform 35">
              <a:extLst>
                <a:ext uri="{FF2B5EF4-FFF2-40B4-BE49-F238E27FC236}">
                  <a16:creationId xmlns:a16="http://schemas.microsoft.com/office/drawing/2014/main" id="{996F9B33-C769-451E-9044-EA85C625C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2" name="Freeform 36">
              <a:extLst>
                <a:ext uri="{FF2B5EF4-FFF2-40B4-BE49-F238E27FC236}">
                  <a16:creationId xmlns:a16="http://schemas.microsoft.com/office/drawing/2014/main" id="{F91D6EA2-C024-4E53-A81E-A50907517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3" name="Freeform 37">
              <a:extLst>
                <a:ext uri="{FF2B5EF4-FFF2-40B4-BE49-F238E27FC236}">
                  <a16:creationId xmlns:a16="http://schemas.microsoft.com/office/drawing/2014/main" id="{233F8C4E-A946-462B-9703-971ABD45D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4" name="Freeform 38">
              <a:extLst>
                <a:ext uri="{FF2B5EF4-FFF2-40B4-BE49-F238E27FC236}">
                  <a16:creationId xmlns:a16="http://schemas.microsoft.com/office/drawing/2014/main" id="{06059614-A557-45C6-B625-488D41C39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5" name="Freeform 39">
              <a:extLst>
                <a:ext uri="{FF2B5EF4-FFF2-40B4-BE49-F238E27FC236}">
                  <a16:creationId xmlns:a16="http://schemas.microsoft.com/office/drawing/2014/main" id="{26BCD22B-880F-40F8-88AC-CD9285348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6" name="Freeform 40">
              <a:extLst>
                <a:ext uri="{FF2B5EF4-FFF2-40B4-BE49-F238E27FC236}">
                  <a16:creationId xmlns:a16="http://schemas.microsoft.com/office/drawing/2014/main" id="{52324B00-0190-4453-9F81-F0E913800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7" name="Rectangle 41">
              <a:extLst>
                <a:ext uri="{FF2B5EF4-FFF2-40B4-BE49-F238E27FC236}">
                  <a16:creationId xmlns:a16="http://schemas.microsoft.com/office/drawing/2014/main" id="{33BE57C0-F93F-4C88-B489-0BFA90D01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4262336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B15C30-0131-43AD-83E5-1C22DBA8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You can find a similar lesson at Cs Unplugged</a:t>
            </a:r>
            <a:br>
              <a:rPr lang="en-US" sz="2000">
                <a:solidFill>
                  <a:srgbClr val="FFFFFF"/>
                </a:solidFill>
              </a:rPr>
            </a:br>
            <a:br>
              <a:rPr lang="en-US" sz="2000">
                <a:solidFill>
                  <a:srgbClr val="FFFFFF"/>
                </a:solidFill>
              </a:rPr>
            </a:b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2B2EF-A0FF-4756-9E78-5CB713BEA211}"/>
              </a:ext>
            </a:extLst>
          </p:cNvPr>
          <p:cNvSpPr txBox="1"/>
          <p:nvPr/>
        </p:nvSpPr>
        <p:spPr>
          <a:xfrm>
            <a:off x="844620" y="2249487"/>
            <a:ext cx="2862444" cy="395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FFFFFF"/>
                </a:solidFill>
              </a:rPr>
              <a:t>https://code.org/curriculum/unplugged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8B7BEC9-DAD4-43BF-9E15-2B9967F88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842" y="2708943"/>
            <a:ext cx="8493673" cy="39070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0E93D2-5D4D-4E3B-8254-9FE1084296C5}"/>
              </a:ext>
            </a:extLst>
          </p:cNvPr>
          <p:cNvSpPr txBox="1"/>
          <p:nvPr/>
        </p:nvSpPr>
        <p:spPr>
          <a:xfrm>
            <a:off x="5109882" y="636588"/>
            <a:ext cx="5880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Teacher examples at CS Makers PD: Uptown Funk, I </a:t>
            </a:r>
            <a:r>
              <a:rPr lang="en-US" dirty="0" err="1"/>
              <a:t>wanna</a:t>
            </a:r>
            <a:r>
              <a:rPr lang="en-US" dirty="0"/>
              <a:t> dance with somebody, Let it be, It’s a hard knock life, Meant to be, Little Einstein's theme song </a:t>
            </a:r>
          </a:p>
        </p:txBody>
      </p:sp>
    </p:spTree>
    <p:extLst>
      <p:ext uri="{BB962C8B-B14F-4D97-AF65-F5344CB8AC3E}">
        <p14:creationId xmlns:p14="http://schemas.microsoft.com/office/powerpoint/2010/main" val="1298996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9879D4-06E4-4550-BE37-C4036338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11036696" cy="748451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Traffic Light program is newly available on Your CS Makers web site                          http://cs.csis.work/csmakers/</a:t>
            </a:r>
            <a:br>
              <a:rPr lang="en-US" sz="2500" dirty="0"/>
            </a:br>
            <a:endParaRPr lang="en-US" sz="2500" dirty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41B6B29-A8BC-4509-8BCA-C9516A105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9690"/>
            <a:ext cx="2862263" cy="3713708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8B3D6D-5B67-455A-9C52-7E713D2A5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78" y="1604521"/>
            <a:ext cx="6844045" cy="364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5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1229B1-F8EB-4270-BD0A-2A4F6DA7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LESSON #15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0ADD6D98-4AC7-49A5-892F-76BCBD205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1026" y="2379690"/>
            <a:ext cx="2862263" cy="3713708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2750A6E-5675-4403-9C1E-027EE27DE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519" y="643467"/>
            <a:ext cx="5566562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81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>
            <a:extLst>
              <a:ext uri="{FF2B5EF4-FFF2-40B4-BE49-F238E27FC236}">
                <a16:creationId xmlns:a16="http://schemas.microsoft.com/office/drawing/2014/main" id="{9EB19A0D-88ED-4EC7-B012-FDA45662F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39C885C-7507-48BC-8DA5-9B9A8A3B2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80315E80-D09C-4AAC-A1AA-6416ADD0A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464D5536-A035-4505-AF73-4F7CAE48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81218E36-F40D-459F-A201-0A62E0FA5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Rectangle 8">
              <a:extLst>
                <a:ext uri="{FF2B5EF4-FFF2-40B4-BE49-F238E27FC236}">
                  <a16:creationId xmlns:a16="http://schemas.microsoft.com/office/drawing/2014/main" id="{5B53825A-3A84-4E26-A19D-A61548B6A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AD90489C-7868-4D44-828E-5BD078E1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98ED0810-C456-43E0-A430-4BF3E84BB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id="{E5A0D863-274E-498B-A757-EE462B7CF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B7819E45-002E-4BE7-9D91-AF82D3776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8B2A702D-53E8-4674-87E0-CA1F7E5627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451CEEF2-55A9-4CDF-BB69-2D07031F0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DCEC5350-68CD-460C-999B-A6055EA50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26945734-B592-423F-BCF3-8ED922746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id="{D6FF6791-D332-4D35-90E0-42011DF40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B1ED9C0C-0AD0-4F60-BB85-02B00AFE7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E202B26B-3FB3-4127-9295-F6E24A75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0">
              <a:extLst>
                <a:ext uri="{FF2B5EF4-FFF2-40B4-BE49-F238E27FC236}">
                  <a16:creationId xmlns:a16="http://schemas.microsoft.com/office/drawing/2014/main" id="{A9B0C70B-3686-4190-8592-736E11AB4D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1">
              <a:extLst>
                <a:ext uri="{FF2B5EF4-FFF2-40B4-BE49-F238E27FC236}">
                  <a16:creationId xmlns:a16="http://schemas.microsoft.com/office/drawing/2014/main" id="{3DCD01FB-20E8-42C3-AFE9-DFD3F426A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2">
              <a:extLst>
                <a:ext uri="{FF2B5EF4-FFF2-40B4-BE49-F238E27FC236}">
                  <a16:creationId xmlns:a16="http://schemas.microsoft.com/office/drawing/2014/main" id="{E18D3AEB-E104-4243-893A-880F9A3C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3">
              <a:extLst>
                <a:ext uri="{FF2B5EF4-FFF2-40B4-BE49-F238E27FC236}">
                  <a16:creationId xmlns:a16="http://schemas.microsoft.com/office/drawing/2014/main" id="{25B79020-576E-46E2-BDDD-3D93C9DD53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4">
              <a:extLst>
                <a:ext uri="{FF2B5EF4-FFF2-40B4-BE49-F238E27FC236}">
                  <a16:creationId xmlns:a16="http://schemas.microsoft.com/office/drawing/2014/main" id="{F9BE123C-99CB-4F9F-B6AD-D78B41011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5">
              <a:extLst>
                <a:ext uri="{FF2B5EF4-FFF2-40B4-BE49-F238E27FC236}">
                  <a16:creationId xmlns:a16="http://schemas.microsoft.com/office/drawing/2014/main" id="{2652409A-0FBC-471C-8070-735AA2D18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6">
              <a:extLst>
                <a:ext uri="{FF2B5EF4-FFF2-40B4-BE49-F238E27FC236}">
                  <a16:creationId xmlns:a16="http://schemas.microsoft.com/office/drawing/2014/main" id="{A7B0AC30-BECB-435E-B184-5893DAF4C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7">
              <a:extLst>
                <a:ext uri="{FF2B5EF4-FFF2-40B4-BE49-F238E27FC236}">
                  <a16:creationId xmlns:a16="http://schemas.microsoft.com/office/drawing/2014/main" id="{209F3AA3-0D92-49EA-8E9E-E85193591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8">
              <a:extLst>
                <a:ext uri="{FF2B5EF4-FFF2-40B4-BE49-F238E27FC236}">
                  <a16:creationId xmlns:a16="http://schemas.microsoft.com/office/drawing/2014/main" id="{96C003E9-8BC2-48CC-ABF7-540233FDB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9">
              <a:extLst>
                <a:ext uri="{FF2B5EF4-FFF2-40B4-BE49-F238E27FC236}">
                  <a16:creationId xmlns:a16="http://schemas.microsoft.com/office/drawing/2014/main" id="{13BDD8BA-D378-486C-AAC9-F4BC3E856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30">
              <a:extLst>
                <a:ext uri="{FF2B5EF4-FFF2-40B4-BE49-F238E27FC236}">
                  <a16:creationId xmlns:a16="http://schemas.microsoft.com/office/drawing/2014/main" id="{04C38930-9B92-429B-915A-D0198D6AC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31">
              <a:extLst>
                <a:ext uri="{FF2B5EF4-FFF2-40B4-BE49-F238E27FC236}">
                  <a16:creationId xmlns:a16="http://schemas.microsoft.com/office/drawing/2014/main" id="{32660743-42C8-4FFB-A77B-66678E1E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32">
              <a:extLst>
                <a:ext uri="{FF2B5EF4-FFF2-40B4-BE49-F238E27FC236}">
                  <a16:creationId xmlns:a16="http://schemas.microsoft.com/office/drawing/2014/main" id="{6B242301-66B7-4876-B23A-1B97410A5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Rectangle 33">
              <a:extLst>
                <a:ext uri="{FF2B5EF4-FFF2-40B4-BE49-F238E27FC236}">
                  <a16:creationId xmlns:a16="http://schemas.microsoft.com/office/drawing/2014/main" id="{B05C5127-C481-4571-9E17-90305CA0A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2" name="Freeform 34">
              <a:extLst>
                <a:ext uri="{FF2B5EF4-FFF2-40B4-BE49-F238E27FC236}">
                  <a16:creationId xmlns:a16="http://schemas.microsoft.com/office/drawing/2014/main" id="{BC0F1F06-EBE2-4919-A902-A503E384D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35">
              <a:extLst>
                <a:ext uri="{FF2B5EF4-FFF2-40B4-BE49-F238E27FC236}">
                  <a16:creationId xmlns:a16="http://schemas.microsoft.com/office/drawing/2014/main" id="{2B2E1C8D-A953-4AED-8346-C34CFE3BE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6">
              <a:extLst>
                <a:ext uri="{FF2B5EF4-FFF2-40B4-BE49-F238E27FC236}">
                  <a16:creationId xmlns:a16="http://schemas.microsoft.com/office/drawing/2014/main" id="{8F150D6E-EB09-41AD-93BE-BF543BE365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7">
              <a:extLst>
                <a:ext uri="{FF2B5EF4-FFF2-40B4-BE49-F238E27FC236}">
                  <a16:creationId xmlns:a16="http://schemas.microsoft.com/office/drawing/2014/main" id="{AE3633FE-8FF6-4FC3-8422-483E7FAED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8">
              <a:extLst>
                <a:ext uri="{FF2B5EF4-FFF2-40B4-BE49-F238E27FC236}">
                  <a16:creationId xmlns:a16="http://schemas.microsoft.com/office/drawing/2014/main" id="{D233BC09-3785-4EA9-A80F-699EABFC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9">
              <a:extLst>
                <a:ext uri="{FF2B5EF4-FFF2-40B4-BE49-F238E27FC236}">
                  <a16:creationId xmlns:a16="http://schemas.microsoft.com/office/drawing/2014/main" id="{DEFAAC70-9A33-41C4-9960-80B056E47F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40">
              <a:extLst>
                <a:ext uri="{FF2B5EF4-FFF2-40B4-BE49-F238E27FC236}">
                  <a16:creationId xmlns:a16="http://schemas.microsoft.com/office/drawing/2014/main" id="{FE1B6380-FA49-4E35-B2EB-BC1D322A0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41">
              <a:extLst>
                <a:ext uri="{FF2B5EF4-FFF2-40B4-BE49-F238E27FC236}">
                  <a16:creationId xmlns:a16="http://schemas.microsoft.com/office/drawing/2014/main" id="{F578AFE9-69B9-4FE3-A349-4640D49A5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42">
              <a:extLst>
                <a:ext uri="{FF2B5EF4-FFF2-40B4-BE49-F238E27FC236}">
                  <a16:creationId xmlns:a16="http://schemas.microsoft.com/office/drawing/2014/main" id="{49C01CF4-73AC-40B8-8AA5-60072CBB34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43">
              <a:extLst>
                <a:ext uri="{FF2B5EF4-FFF2-40B4-BE49-F238E27FC236}">
                  <a16:creationId xmlns:a16="http://schemas.microsoft.com/office/drawing/2014/main" id="{B4DA1C3D-282A-4010-9263-E2F62D79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44">
              <a:extLst>
                <a:ext uri="{FF2B5EF4-FFF2-40B4-BE49-F238E27FC236}">
                  <a16:creationId xmlns:a16="http://schemas.microsoft.com/office/drawing/2014/main" id="{52475A43-7A28-4A0F-BA58-C070BB882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Rectangle 45">
              <a:extLst>
                <a:ext uri="{FF2B5EF4-FFF2-40B4-BE49-F238E27FC236}">
                  <a16:creationId xmlns:a16="http://schemas.microsoft.com/office/drawing/2014/main" id="{0C7241CC-AC61-4580-A46E-C217B329E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4" name="Freeform 46">
              <a:extLst>
                <a:ext uri="{FF2B5EF4-FFF2-40B4-BE49-F238E27FC236}">
                  <a16:creationId xmlns:a16="http://schemas.microsoft.com/office/drawing/2014/main" id="{584FF8AA-E75D-483B-A344-7022541CF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47">
              <a:extLst>
                <a:ext uri="{FF2B5EF4-FFF2-40B4-BE49-F238E27FC236}">
                  <a16:creationId xmlns:a16="http://schemas.microsoft.com/office/drawing/2014/main" id="{AFF0ABD2-8247-432E-9F13-CCB7D0E62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48">
              <a:extLst>
                <a:ext uri="{FF2B5EF4-FFF2-40B4-BE49-F238E27FC236}">
                  <a16:creationId xmlns:a16="http://schemas.microsoft.com/office/drawing/2014/main" id="{8779D639-A8BE-46A3-BF82-B0498C363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49">
              <a:extLst>
                <a:ext uri="{FF2B5EF4-FFF2-40B4-BE49-F238E27FC236}">
                  <a16:creationId xmlns:a16="http://schemas.microsoft.com/office/drawing/2014/main" id="{62C75AD3-B601-4AB8-A449-C0375B263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50">
              <a:extLst>
                <a:ext uri="{FF2B5EF4-FFF2-40B4-BE49-F238E27FC236}">
                  <a16:creationId xmlns:a16="http://schemas.microsoft.com/office/drawing/2014/main" id="{7CEBAD4A-BB32-451F-B1E1-48D6F52EBD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51">
              <a:extLst>
                <a:ext uri="{FF2B5EF4-FFF2-40B4-BE49-F238E27FC236}">
                  <a16:creationId xmlns:a16="http://schemas.microsoft.com/office/drawing/2014/main" id="{9EA19F7F-29F8-4DF4-AB9B-C4D507FA7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52">
              <a:extLst>
                <a:ext uri="{FF2B5EF4-FFF2-40B4-BE49-F238E27FC236}">
                  <a16:creationId xmlns:a16="http://schemas.microsoft.com/office/drawing/2014/main" id="{9A6E14CB-BA29-40ED-B9E1-9AF554AFD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53">
              <a:extLst>
                <a:ext uri="{FF2B5EF4-FFF2-40B4-BE49-F238E27FC236}">
                  <a16:creationId xmlns:a16="http://schemas.microsoft.com/office/drawing/2014/main" id="{384A67CA-9AF3-4473-9BC7-2C48C43261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54">
              <a:extLst>
                <a:ext uri="{FF2B5EF4-FFF2-40B4-BE49-F238E27FC236}">
                  <a16:creationId xmlns:a16="http://schemas.microsoft.com/office/drawing/2014/main" id="{9DE1AF00-9D03-4DFB-B862-C86659628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55">
              <a:extLst>
                <a:ext uri="{FF2B5EF4-FFF2-40B4-BE49-F238E27FC236}">
                  <a16:creationId xmlns:a16="http://schemas.microsoft.com/office/drawing/2014/main" id="{03D15E32-C507-4B36-B9AB-BD0A1AEBD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56">
              <a:extLst>
                <a:ext uri="{FF2B5EF4-FFF2-40B4-BE49-F238E27FC236}">
                  <a16:creationId xmlns:a16="http://schemas.microsoft.com/office/drawing/2014/main" id="{978B3024-1C05-4858-A919-0ABF75EF7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57">
              <a:extLst>
                <a:ext uri="{FF2B5EF4-FFF2-40B4-BE49-F238E27FC236}">
                  <a16:creationId xmlns:a16="http://schemas.microsoft.com/office/drawing/2014/main" id="{04B0C1D6-8B63-4D35-83C5-5D4331190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58">
              <a:extLst>
                <a:ext uri="{FF2B5EF4-FFF2-40B4-BE49-F238E27FC236}">
                  <a16:creationId xmlns:a16="http://schemas.microsoft.com/office/drawing/2014/main" id="{C0409678-BF82-43B2-8F95-46A5A0E186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AD0FC56-469B-4876-872C-9600E205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390" y="3708236"/>
            <a:ext cx="4962761" cy="23404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600" dirty="0"/>
              <a:t>You might want to do this with your class first, then when you introduce functions, Pick it back up</a:t>
            </a:r>
          </a:p>
        </p:txBody>
      </p:sp>
      <p:sp>
        <p:nvSpPr>
          <p:cNvPr id="108" name="Round Diagonal Corner Rectangle 6">
            <a:extLst>
              <a:ext uri="{FF2B5EF4-FFF2-40B4-BE49-F238E27FC236}">
                <a16:creationId xmlns:a16="http://schemas.microsoft.com/office/drawing/2014/main" id="{9CE97880-B96A-4BF9-BFFB-34DAA44F8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974" y="639965"/>
            <a:ext cx="10879991" cy="3598548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E9E07D-0EFA-4FA6-8B43-0C419B027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" y="238124"/>
            <a:ext cx="6765178" cy="63930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64602B-AECC-4808-B93A-AEAEF6FA4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8065" y="1142917"/>
            <a:ext cx="5051472" cy="250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54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68E5E3-8E1E-46F1-82CF-A119C5D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 led info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423B8048-B360-4FBD-BBC9-652AC1A79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9612F76-AEC0-4504-B1D8-F6715E6B6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78" y="1151103"/>
            <a:ext cx="6844045" cy="455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05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E214C9-C658-4F38-825A-E1A23CFDE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breadboard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intro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C9C3B7-66D2-4D4F-BCE3-430228057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endParaRPr lang="en-US" sz="140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BEE2F3-E029-462D-876D-9FF6D3519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78" y="928671"/>
            <a:ext cx="6844045" cy="4996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4BC959-5DF9-4E9D-8FE6-8CC914C1F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7" y="2463800"/>
            <a:ext cx="3909504" cy="40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0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672151-2AEC-4F67-B5F5-702D6589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Build the circuit on the breadboard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6AF8CA45-46DE-4615-9299-D4FCB14A1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Diagram&#10;&#10;Description automatically generated with low confidence">
            <a:extLst>
              <a:ext uri="{FF2B5EF4-FFF2-40B4-BE49-F238E27FC236}">
                <a16:creationId xmlns:a16="http://schemas.microsoft.com/office/drawing/2014/main" id="{A060A009-922B-4413-B2CD-868ABBE83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78" y="663465"/>
            <a:ext cx="6844045" cy="552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57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FB06B4-7CD9-4F14-8069-3597BE0E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Review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flowchart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4A9D6036-A74D-4031-870F-8C3A0CA51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0A06BF6E-237C-457B-8E60-0C0BCB951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059" y="643467"/>
            <a:ext cx="5413482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08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387519-4BB0-4B00-92F8-9A84D764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Traffic light program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8C11677-E3D4-4F09-98BF-AB3DF2466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F48D0FA8-D2EC-4E79-A987-7F98174F7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095" y="643467"/>
            <a:ext cx="4759411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09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872A0B-8668-4500-9509-EAA581B26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8B504305-5526-408E-85F7-F0BA7E52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5827CE64-2533-45A6-9A39-7D5052E5C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Green colour on the traffic light">
            <a:extLst>
              <a:ext uri="{FF2B5EF4-FFF2-40B4-BE49-F238E27FC236}">
                <a16:creationId xmlns:a16="http://schemas.microsoft.com/office/drawing/2014/main" id="{B12C26D9-4D38-4A64-B38F-A4E53B518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69" r="11243" b="-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40590EE-5428-41AA-95B2-96FCC1CE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4DCC55-99C6-45CF-B357-E3848C80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3D64E32-FF0C-4665-B9D8-D1ECAAE5B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3675001D-3840-4589-8190-505A7F52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E34E87-395F-4023-A80E-D1CBAAEBD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FB1B38F-1B92-41C3-AA1D-6D6440F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2FBE453-FBD2-4348-8DDA-4A023444E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60D719E8-BF78-4F42-B9D1-7F5E02A3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EC70737-9C19-4CF5-84DA-B22A960D5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8FD042E-E56E-4360-9620-F811AB9A3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18F15D2B-0812-46F6-B0F4-6A6714B54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0C2F2A50-98DD-4F92-BDFE-B72E23576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473541D9-6DAE-4718-97D4-8952F4E7C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3A56C5E9-011C-44D2-AF94-3BF5420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CD279E0E-1CD5-4F41-96A5-3A09707E8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5A6F094-9E54-4985-8738-D2067A4F0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99D51F59-FA93-490E-B9CF-97BB63747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3CD83DC6-F4A0-4A4D-AAC3-83983F960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6E9B4028-C74F-4631-8312-68B30E6E6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1E3337C9-1DDE-4E2E-8519-7D2C23C95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754A526E-6EC0-458A-9C4C-008F6749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6A3DA723-7448-48CF-8BD2-FED2D4FE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B506EC1-D8A8-4532-B78B-A236567EE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AA9DFB36-74F4-4977-ABC5-3257EDA33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966A7FBA-BB79-4AF0-90C2-5F2BC9F2D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3BB8A47-FF1B-44E5-8D93-7ADF37F1D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E463E1B7-7BED-4425-95B7-F6F75F873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749D0675-4397-4610-9807-2F7C1CC94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DE7617CF-8919-43C3-9557-08D67C7D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DB68720-7E37-4930-9900-8632140D6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202F13DF-5B76-468E-A95E-80780788B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219143C2-6062-4C2C-9563-6534108E3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38413A0C-26DB-479B-B747-1D813610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CB526B5F-4FAA-4B4C-8AF8-B98EC74A3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54FFF88E-6D69-4AE9-8378-D1641915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8008115A-CE00-4E36-BAF1-B511F21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2935DB29-6F85-47D8-863C-11386389D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4FB8E51B-1AC1-4671-B181-473C29BEC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91E6AE4F-959F-4ED7-A199-8C0307E40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A0445E55-0009-44A5-AA6A-350D9D48A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B5291C75-4ECA-4829-B824-5725C3290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793376D-3E7C-4F04-8BC8-EC482062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3596510A-5528-445D-AFEA-6E3F89BA8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E1B69479-D8C9-4E2E-A931-4D49C4FD7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0A759A2E-A8B1-44C8-B3F9-A16714C89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6C2B3B3C-1DC9-4352-BB73-801976C8F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EE22E3A8-5789-4189-9AC7-98D6826B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9AC0FC74-D003-4D0D-9CAF-F6A03739E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126C2057-02E1-4348-ABEB-EAC063A17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5150586D-D743-4392-844F-F2AFCCE6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9E5B157A-534E-4879-8013-D02864E7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CEE2DD73-7E8C-4F26-8E93-8C32D11B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908CAC5F-DD8E-4A58-BD4C-6D8D29FA4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20F130CF-281E-408C-9884-5F8B22CA1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3BC78068-9115-4D5D-9B2B-6F9BD9C29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A8729-6DCA-44D6-8209-A90030F7A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-3"/>
            <a:ext cx="5829299" cy="671104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Can we use functions to simplify this program?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Our traffic light is initialized as red  and we are “waiting for a car to arrive.” We will use a pushbutton to indicate a car has been detected.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Once a car arrives, we will change the light to green and start a timer to change from green to yellow to red again.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Let’s use a FUNCTION to operate the lights.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35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469649-399F-4214-B50C-9BFC98718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>
            <a:normAutofit/>
          </a:bodyPr>
          <a:lstStyle/>
          <a:p>
            <a:endParaRPr lang="en-US" sz="3200"/>
          </a:p>
        </p:txBody>
      </p:sp>
      <p:pic>
        <p:nvPicPr>
          <p:cNvPr id="5" name="Content Placeholder 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37DC648B-4918-4606-86F3-4A6398C6C7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339"/>
          <a:stretch/>
        </p:blipFill>
        <p:spPr>
          <a:xfrm>
            <a:off x="-76200" y="10"/>
            <a:ext cx="12271601" cy="685799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8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E7DDCB-7AD9-4E7B-865F-1D879406B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2249487"/>
            <a:ext cx="3084892" cy="3541714"/>
          </a:xfrm>
        </p:spPr>
        <p:txBody>
          <a:bodyPr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6306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64FFAB9-8F6F-4196-BF70-FEA91AAC6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>
            <a:normAutofit/>
          </a:bodyPr>
          <a:lstStyle/>
          <a:p>
            <a:endParaRPr lang="en-US" sz="3200"/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55C74F3-C54A-47DB-9B66-CD1CB13621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54" r="7585"/>
          <a:stretch/>
        </p:blipFill>
        <p:spPr>
          <a:xfrm>
            <a:off x="-1" y="10"/>
            <a:ext cx="12466865" cy="685799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8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48B58BF-E640-43FC-A1D4-748AB7761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19" y="2249487"/>
            <a:ext cx="3084892" cy="3541714"/>
          </a:xfrm>
        </p:spPr>
        <p:txBody>
          <a:bodyPr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49017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0A965-41DF-447E-9CF0-F8F48B86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Call function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FF4BF7D7-6118-464E-B8A8-28DCDC72D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C36A81E-F450-4EC2-BF34-9CF9644D1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160" y="643467"/>
            <a:ext cx="2783281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03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2D9398-45C7-4EE8-8EF3-7B645C420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endParaRPr lang="en-US" sz="32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8385-F470-4A91-A3BD-7ADE8FE00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endParaRPr lang="en-US" sz="1400">
              <a:solidFill>
                <a:srgbClr val="FFFFFF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82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94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9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9C7DAF8-F762-42E5-9F6C-E4589182F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7" r="2" b="7079"/>
          <a:stretch/>
        </p:blipFill>
        <p:spPr>
          <a:xfrm>
            <a:off x="5066238" y="643467"/>
            <a:ext cx="6135124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88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0D258D-1D40-402F-86F9-A5582125A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Traffic light using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function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822FE373-0674-46F2-ACBD-272C61570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901FE78A-B01B-4ABD-879B-075AB2E70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134" y="643467"/>
            <a:ext cx="5651332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61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A355D-DD48-4F7E-9654-095615C4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Check your program on the emulator</a:t>
            </a:r>
          </a:p>
        </p:txBody>
      </p:sp>
      <p:pic>
        <p:nvPicPr>
          <p:cNvPr id="3" name="IMG_5586">
            <a:hlinkClick r:id="" action="ppaction://media"/>
            <a:extLst>
              <a:ext uri="{FF2B5EF4-FFF2-40B4-BE49-F238E27FC236}">
                <a16:creationId xmlns:a16="http://schemas.microsoft.com/office/drawing/2014/main" id="{4A889A21-B408-4956-A2EA-E4032914412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4489" y="3422650"/>
            <a:ext cx="2862263" cy="1609725"/>
          </a:xfr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" name="IMG_5586">
            <a:hlinkClick r:id="" action="ppaction://media"/>
            <a:extLst>
              <a:ext uri="{FF2B5EF4-FFF2-40B4-BE49-F238E27FC236}">
                <a16:creationId xmlns:a16="http://schemas.microsoft.com/office/drawing/2014/main" id="{ECBA10C0-761E-44BA-97A4-4C72333334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11778" y="1501861"/>
            <a:ext cx="6844045" cy="38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36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3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" name="Rectangle 17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Rectangle 18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C5A251-E461-450C-A9A6-520AA648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Download your program</a:t>
            </a:r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E802D858-1586-4955-B069-ADF353C77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8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0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7" name="Content Placeholder 6" descr="A picture containing text, computer, electronics, computer&#10;&#10;Description automatically generated">
            <a:extLst>
              <a:ext uri="{FF2B5EF4-FFF2-40B4-BE49-F238E27FC236}">
                <a16:creationId xmlns:a16="http://schemas.microsoft.com/office/drawing/2014/main" id="{4495A529-AC65-4B1C-A674-B3BE9762A0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9"/>
          <a:stretch/>
        </p:blipFill>
        <p:spPr>
          <a:xfrm>
            <a:off x="5066216" y="643467"/>
            <a:ext cx="6135168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76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714CC-BF33-40BD-89FA-89172C56B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traffic light</a:t>
            </a:r>
          </a:p>
        </p:txBody>
      </p:sp>
      <p:pic>
        <p:nvPicPr>
          <p:cNvPr id="4" name="IMG_5578">
            <a:hlinkClick r:id="" action="ppaction://media"/>
            <a:extLst>
              <a:ext uri="{FF2B5EF4-FFF2-40B4-BE49-F238E27FC236}">
                <a16:creationId xmlns:a16="http://schemas.microsoft.com/office/drawing/2014/main" id="{EAD888D4-CDBE-4775-B6E7-DAC9DA93FAB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6400" y="2249488"/>
            <a:ext cx="6296025" cy="3541712"/>
          </a:xfrm>
        </p:spPr>
      </p:pic>
    </p:spTree>
    <p:extLst>
      <p:ext uri="{BB962C8B-B14F-4D97-AF65-F5344CB8AC3E}">
        <p14:creationId xmlns:p14="http://schemas.microsoft.com/office/powerpoint/2010/main" val="74824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806</TotalTime>
  <Words>1370</Words>
  <Application>Microsoft Office PowerPoint</Application>
  <PresentationFormat>Widescreen</PresentationFormat>
  <Paragraphs>70</Paragraphs>
  <Slides>25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Liberation Serif</vt:lpstr>
      <vt:lpstr>Tw Cen MT</vt:lpstr>
      <vt:lpstr>Circuit</vt:lpstr>
      <vt:lpstr>Intro to functions</vt:lpstr>
      <vt:lpstr>functions:  </vt:lpstr>
      <vt:lpstr>Let’s start with a song:</vt:lpstr>
      <vt:lpstr>PowerPoint Presentation</vt:lpstr>
      <vt:lpstr>PowerPoint Presentation</vt:lpstr>
      <vt:lpstr>PowerPoint Presentation</vt:lpstr>
      <vt:lpstr>For your homework, find a song your class would enjoy and show how you could apply the concept of function to your song</vt:lpstr>
      <vt:lpstr>You can find a similar lesson at Cs Unplugged  </vt:lpstr>
      <vt:lpstr>Traffic Light program is newly available on Your CS Makers web site                          http://cs.csis.work/csmakers/ </vt:lpstr>
      <vt:lpstr>LESSON #15</vt:lpstr>
      <vt:lpstr>You might want to do this with your class first, then when you introduce functions, Pick it back up</vt:lpstr>
      <vt:lpstr> led info</vt:lpstr>
      <vt:lpstr>  breadboard intro</vt:lpstr>
      <vt:lpstr>Build the circuit on the breadboard</vt:lpstr>
      <vt:lpstr>Review flowchart</vt:lpstr>
      <vt:lpstr>Traffic light program</vt:lpstr>
      <vt:lpstr>PowerPoint Presentation</vt:lpstr>
      <vt:lpstr>PowerPoint Presentation</vt:lpstr>
      <vt:lpstr>PowerPoint Presentation</vt:lpstr>
      <vt:lpstr>Call function</vt:lpstr>
      <vt:lpstr>PowerPoint Presentation</vt:lpstr>
      <vt:lpstr>Traffic light using  function</vt:lpstr>
      <vt:lpstr>Check your program on the emulator</vt:lpstr>
      <vt:lpstr>Download your program</vt:lpstr>
      <vt:lpstr>Video of traffic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micro:bit</dc:title>
  <dc:creator>Stenger, Cynthia L</dc:creator>
  <cp:lastModifiedBy>Stenger, Cynthia L</cp:lastModifiedBy>
  <cp:revision>32</cp:revision>
  <dcterms:created xsi:type="dcterms:W3CDTF">2021-07-12T12:22:40Z</dcterms:created>
  <dcterms:modified xsi:type="dcterms:W3CDTF">2021-09-29T17:49:35Z</dcterms:modified>
</cp:coreProperties>
</file>