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9" r:id="rId3"/>
    <p:sldId id="260" r:id="rId4"/>
    <p:sldId id="278" r:id="rId5"/>
    <p:sldId id="280" r:id="rId6"/>
    <p:sldId id="281" r:id="rId7"/>
    <p:sldId id="282" r:id="rId8"/>
    <p:sldId id="289" r:id="rId9"/>
    <p:sldId id="287" r:id="rId10"/>
    <p:sldId id="290" r:id="rId11"/>
    <p:sldId id="297" r:id="rId12"/>
    <p:sldId id="291" r:id="rId13"/>
    <p:sldId id="296" r:id="rId14"/>
    <p:sldId id="298" r:id="rId15"/>
    <p:sldId id="301" r:id="rId16"/>
    <p:sldId id="302" r:id="rId17"/>
    <p:sldId id="303" r:id="rId18"/>
    <p:sldId id="30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95" d="100"/>
          <a:sy n="95" d="100"/>
        </p:scale>
        <p:origin x="67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040E0-5047-4D30-BC14-CEE8DB8046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More Fun with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4F333-09F9-4FF4-BFCB-F268D46AE2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Cindy stenger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200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F4078-E045-443A-AE42-DA6B3DC2F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You have come a long way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DAB68D-D039-4FEE-8F4D-0A61049C25CC}"/>
              </a:ext>
            </a:extLst>
          </p:cNvPr>
          <p:cNvSpPr txBox="1"/>
          <p:nvPr/>
        </p:nvSpPr>
        <p:spPr>
          <a:xfrm>
            <a:off x="842212" y="2828836"/>
            <a:ext cx="997818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 started this CS Makers Journey last summer, with programming basics, what is a variable, if statements, if then else statements, loops, functions . . .</a:t>
            </a:r>
          </a:p>
          <a:p>
            <a:r>
              <a:rPr lang="en-US" sz="3200" dirty="0">
                <a:solidFill>
                  <a:schemeClr val="bg1"/>
                </a:solidFill>
              </a:rPr>
              <a:t>In the last session, we put many of these together in the traffic light activity, that highlighted functions.</a:t>
            </a:r>
          </a:p>
        </p:txBody>
      </p:sp>
    </p:spTree>
    <p:extLst>
      <p:ext uri="{BB962C8B-B14F-4D97-AF65-F5344CB8AC3E}">
        <p14:creationId xmlns:p14="http://schemas.microsoft.com/office/powerpoint/2010/main" val="49014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FC9644-673A-459F-B3C5-9310A4E50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DB9295-9645-4BF2-ADFD-75800B7FA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20788" cy="6858001"/>
            <a:chOff x="-14288" y="0"/>
            <a:chExt cx="1220788" cy="6858001"/>
          </a:xfrm>
          <a:solidFill>
            <a:schemeClr val="bg2">
              <a:lumMod val="60000"/>
              <a:lumOff val="40000"/>
              <a:alpha val="60000"/>
            </a:schemeClr>
          </a:solidFill>
        </p:grpSpPr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95B061E9-E435-4E1B-B160-96584A116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3CD7972E-7D38-40EE-A80B-E2A848811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4A3B55-746F-419F-8CFF-5F3A4BE143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C63219B-AD72-4494-935E-F5C70DB549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5B41FD2-05E2-44E7-8760-09E65D1C60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FE6D63D0-3347-4EE2-8F65-F1C32168F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38A46A3-DB16-45D5-B636-03EFE39FE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0B8A2B0E-823F-4BE8-9359-45143BB12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44516B3C-A8BE-46FC-B643-3DFEB7F28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59FD699C-3920-4E57-BE27-165A3F0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0FB0C02E-3F53-4889-8ADF-80DBC43F69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F8A0C89C-946F-4BCD-8A27-BB73E37FE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70C83EAF-4E92-4849-A240-B257871DC0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320FD164-4D7A-469C-B3F4-B926BFACF5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6E14D9A-4E63-48FF-95C5-9E8DDFF86C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3DCD24F-3CA8-4404-B22C-E4C928995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8AD2E827-32A3-4BE4-9CC6-831562917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7FB2CCC-1230-494F-B2D1-F05E5B8ED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A5F44514-9274-47E3-9243-CA9356C16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D06192CD-AD86-4DCA-8B53-4ACCA46583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99E9203A-21E4-46D8-981A-4B28CA320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32FCE9B6-FB52-4045-8DCC-E5959B9A4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E4A7025C-CDE8-429A-BBB9-E7380C9623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A4EA0256-5DF5-437A-98A7-B79F3E6BB8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90C9433D-9E1C-493B-BEBD-C3081FFA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352B39BB-F298-4285-A709-1FBA0CB72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31CAF2A0-CBA0-4E86-AA87-8750EC1AFB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F28C74C-61B3-4817-9764-BD323A4BE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015" y="1093787"/>
            <a:ext cx="3059969" cy="4697413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Liberation Serif"/>
              </a:rPr>
              <a:t>functions: </a:t>
            </a:r>
            <a:br>
              <a:rPr lang="en-US" b="0" i="0" dirty="0">
                <a:effectLst/>
              </a:rPr>
            </a:br>
            <a:endParaRPr lang="en-US" dirty="0"/>
          </a:p>
        </p:txBody>
      </p:sp>
      <p:sp useBgFill="1">
        <p:nvSpPr>
          <p:cNvPr id="39" name="Round Diagonal Corner Rectangle 7">
            <a:extLst>
              <a:ext uri="{FF2B5EF4-FFF2-40B4-BE49-F238E27FC236}">
                <a16:creationId xmlns:a16="http://schemas.microsoft.com/office/drawing/2014/main" id="{7D1C411D-0818-4640-8657-2AF78250C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084" y="0"/>
            <a:ext cx="7566916" cy="6848476"/>
          </a:xfrm>
          <a:prstGeom prst="round2DiagRect">
            <a:avLst>
              <a:gd name="adj1" fmla="val 0"/>
              <a:gd name="adj2" fmla="val 0"/>
            </a:avLst>
          </a:prstGeom>
          <a:ln w="19050" cap="sq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1474E4C-E623-4A14-9037-F00A9A16F3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44146" y="1046962"/>
            <a:ext cx="8030875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 of the coolest structures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the computer science world is the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function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Functions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(sometimes called procedures)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are mini programs that you can use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 and over inside of your bigger program.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lesson will help you intuitively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understand why combining chunks of code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into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functions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can be such a helpful practice. </a:t>
            </a:r>
          </a:p>
        </p:txBody>
      </p:sp>
    </p:spTree>
    <p:extLst>
      <p:ext uri="{BB962C8B-B14F-4D97-AF65-F5344CB8AC3E}">
        <p14:creationId xmlns:p14="http://schemas.microsoft.com/office/powerpoint/2010/main" val="880999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9FBB3149-8289-4060-BB01-ED3047C53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BAEF7DA-43C4-4736-B5A3-B48E6125A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909436B-313B-4D27-BD55-E8303EF45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758BC0E2-32D9-41ED-907C-DA3C4A698E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41E486E5-1757-4896-A762-4D0BE33091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5812B4BD-11B4-43E6-B3D0-1F424A9FD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6A0E1D38-C2A3-42C9-920D-F40319CE16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3FAF6AF3-9B01-4BEB-BB6B-08B3485119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53F7FADA-61E9-4AAB-BED8-D6FD1BB545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46419F9F-3EEC-45FF-98BB-4F20D5347E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1E081BCD-31AF-4E94-966D-497357D221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5082EAA7-B95F-462F-8307-2C9EC1C35A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E9A57125-4B73-448E-B7B7-94380A928D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7290E834-81F0-42A1-B66B-33D4580573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C9FA5563-6ED2-4EAC-A8ED-DF71850ACD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50479572-5CA3-41F4-8BDC-F039335C2C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4156CB6F-DF65-4A51-A840-7A4177BDF6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9252974F-88C0-4CAA-A42D-E94E2B7A6D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DE3974B2-2875-4AFE-A30A-6EE823E579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948A52FE-E1B0-4297-BBBE-C860B4E3D3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C6E71B5D-6B02-417C-A0CF-4447C55F2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0FB94710-B373-451B-84A2-947DDB4564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4E47778B-FD55-4A2C-A53F-E548158C89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DA2A4F49-8FC4-4F12-8707-A6CC117E58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2293D140-51FA-484D-8464-785D8FD3D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AA66B21A-3C7F-426E-9C38-C0D6AEF13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F22F8B0E-04B8-4D29-9E19-CACDAE6ABD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E0D8C2CC-1759-4605-B3C9-DA4B1EF250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547A4BC3-AA95-4A78-AC23-65A4CE843B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93059BC9-C7C3-41F9-8BBA-7BF49FF602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35FE01-8192-4D2A-93F8-2F680F728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A150A82A-9896-4D5B-BAA5-0A7ECD0789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82641EF7-9CDB-40BE-A964-13F866165C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A1D1CF16-B5BD-4021-9BA9-637569FC80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FF13F72C-CC27-48A0-AC55-686AB9153E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0EC3BA8B-33ED-483D-935C-170AD0C4DC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C4C451E6-48CE-4642-B51D-FE4484087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0F88F098-E44C-4A45-AE2B-595A7B8527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5B782B5D-8B67-4CD5-A0B3-8067BBB328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897A4906-0942-4CD6-840D-0915E0C4D0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D1131789-2DD5-462E-9FC9-E25021F5CF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DB847F-9002-4467-AE5E-054CD33CB785}"/>
              </a:ext>
            </a:extLst>
          </p:cNvPr>
          <p:cNvSpPr txBox="1"/>
          <p:nvPr/>
        </p:nvSpPr>
        <p:spPr>
          <a:xfrm>
            <a:off x="771527" y="727169"/>
            <a:ext cx="11510961" cy="5946775"/>
          </a:xfrm>
          <a:prstGeom prst="rect">
            <a:avLst/>
          </a:prstGeom>
        </p:spPr>
        <p:txBody>
          <a:bodyPr vert="horz" lIns="91440" tIns="45720" rIns="91440" bIns="45720" numCol="3" rtlCol="0" anchor="t">
            <a:no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It might seem crazy what I'm about to say</a:t>
            </a:r>
            <a:br>
              <a:rPr lang="en-US" sz="1500" dirty="0"/>
            </a:br>
            <a:r>
              <a:rPr lang="en-US" sz="1500" dirty="0"/>
              <a:t>Sunshine she's here, you can take a break</a:t>
            </a:r>
            <a:br>
              <a:rPr lang="en-US" sz="1500" dirty="0"/>
            </a:br>
            <a:r>
              <a:rPr lang="en-US" sz="1500" dirty="0"/>
              <a:t>I'm a hot air balloon that can go to space</a:t>
            </a:r>
            <a:br>
              <a:rPr lang="en-US" sz="1500" dirty="0"/>
            </a:br>
            <a:r>
              <a:rPr lang="en-US" sz="1500" dirty="0"/>
              <a:t>With the air, like I don't care baby by the way (come on)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 (hey)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Here come bad news talking this and that (yeah)</a:t>
            </a:r>
            <a:br>
              <a:rPr lang="en-US" sz="1500" dirty="0"/>
            </a:br>
            <a:r>
              <a:rPr lang="en-US" sz="1500" dirty="0"/>
              <a:t>Well, give me all you got, and don't hold it back (yeah)</a:t>
            </a:r>
            <a:br>
              <a:rPr lang="en-US" sz="1500" dirty="0"/>
            </a:br>
            <a:r>
              <a:rPr lang="en-US" sz="1500" dirty="0"/>
              <a:t>Well, I should probably warn you, you'll be just fine (yeah)</a:t>
            </a:r>
            <a:br>
              <a:rPr lang="en-US" sz="1500" dirty="0"/>
            </a:br>
            <a:r>
              <a:rPr lang="en-US" sz="1500" dirty="0"/>
              <a:t>No offense to you, don't waste your time</a:t>
            </a:r>
            <a:br>
              <a:rPr lang="en-US" sz="1500" dirty="0"/>
            </a:br>
            <a:r>
              <a:rPr lang="en-US" sz="1500" dirty="0"/>
              <a:t>(Here's why)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Here go</a:t>
            </a:r>
            <a:br>
              <a:rPr lang="en-US" sz="1500" dirty="0"/>
            </a:br>
            <a:r>
              <a:rPr lang="en-US" sz="1500" dirty="0"/>
              <a:t>(Happy)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Can't nothing (happy)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My level's too high (happy)</a:t>
            </a:r>
            <a:br>
              <a:rPr lang="en-US" sz="1500" dirty="0"/>
            </a:br>
            <a:r>
              <a:rPr lang="en-US" sz="1500" dirty="0"/>
              <a:t>To bring me down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/>
              <a:t>To bring me</a:t>
            </a:r>
            <a:br>
              <a:rPr lang="en-US" sz="1500" dirty="0"/>
            </a:br>
            <a:r>
              <a:rPr lang="en-US" sz="1500" dirty="0"/>
              <a:t>(Let me tell you now)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Can't nothing</a:t>
            </a:r>
            <a:br>
              <a:rPr lang="en-US" sz="1500" dirty="0"/>
            </a:br>
            <a:r>
              <a:rPr lang="en-US" sz="1500" dirty="0"/>
              <a:t>Bring me down</a:t>
            </a:r>
            <a:br>
              <a:rPr lang="en-US" sz="1500" dirty="0"/>
            </a:br>
            <a:r>
              <a:rPr lang="en-US" sz="1500" dirty="0"/>
              <a:t>His level's too high</a:t>
            </a:r>
            <a:br>
              <a:rPr lang="en-US" sz="1500" dirty="0"/>
            </a:br>
            <a:r>
              <a:rPr lang="en-US" sz="1500" dirty="0"/>
              <a:t>To bring me down</a:t>
            </a:r>
            <a:br>
              <a:rPr lang="en-US" sz="1500" dirty="0"/>
            </a:br>
            <a:r>
              <a:rPr lang="en-US" sz="1500" dirty="0"/>
              <a:t>To bring me down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500" dirty="0">
              <a:highlight>
                <a:srgbClr val="FFFF00"/>
              </a:highlight>
            </a:endParaRP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Because I'm happy</a:t>
            </a:r>
            <a:br>
              <a:rPr lang="en-US" sz="1500" dirty="0">
                <a:highlight>
                  <a:srgbClr val="FFFF00"/>
                </a:highlight>
              </a:rPr>
            </a:br>
            <a:r>
              <a:rPr lang="en-US" sz="15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500" dirty="0" err="1">
                <a:highlight>
                  <a:srgbClr val="FFFF00"/>
                </a:highlight>
              </a:rPr>
              <a:t>wanna</a:t>
            </a:r>
            <a:r>
              <a:rPr lang="en-US" sz="1500" dirty="0">
                <a:highlight>
                  <a:srgbClr val="FFFF00"/>
                </a:highlight>
              </a:rPr>
              <a:t> do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85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</p:spTree>
    <p:extLst>
      <p:ext uri="{BB962C8B-B14F-4D97-AF65-F5344CB8AC3E}">
        <p14:creationId xmlns:p14="http://schemas.microsoft.com/office/powerpoint/2010/main" val="3589021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8000"/>
                <a:hueMod val="94000"/>
                <a:satMod val="148000"/>
                <a:lumMod val="150000"/>
              </a:schemeClr>
            </a:gs>
            <a:gs pos="100000">
              <a:schemeClr val="bg1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9FBB3149-8289-4060-BB01-ED3047C53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BAEF7DA-43C4-4736-B5A3-B48E6125A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909436B-313B-4D27-BD55-E8303EF45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3" name="Rectangle 5">
                <a:extLst>
                  <a:ext uri="{FF2B5EF4-FFF2-40B4-BE49-F238E27FC236}">
                    <a16:creationId xmlns:a16="http://schemas.microsoft.com/office/drawing/2014/main" id="{758BC0E2-32D9-41ED-907C-DA3C4A698E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41E486E5-1757-4896-A762-4D0BE33091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5812B4BD-11B4-43E6-B3D0-1F424A9FD8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6A0E1D38-C2A3-42C9-920D-F40319CE16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9">
                <a:extLst>
                  <a:ext uri="{FF2B5EF4-FFF2-40B4-BE49-F238E27FC236}">
                    <a16:creationId xmlns:a16="http://schemas.microsoft.com/office/drawing/2014/main" id="{3FAF6AF3-9B01-4BEB-BB6B-08B3485119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0">
                <a:extLst>
                  <a:ext uri="{FF2B5EF4-FFF2-40B4-BE49-F238E27FC236}">
                    <a16:creationId xmlns:a16="http://schemas.microsoft.com/office/drawing/2014/main" id="{53F7FADA-61E9-4AAB-BED8-D6FD1BB545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1">
                <a:extLst>
                  <a:ext uri="{FF2B5EF4-FFF2-40B4-BE49-F238E27FC236}">
                    <a16:creationId xmlns:a16="http://schemas.microsoft.com/office/drawing/2014/main" id="{46419F9F-3EEC-45FF-98BB-4F20D5347E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1E081BCD-31AF-4E94-966D-497357D221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3">
                <a:extLst>
                  <a:ext uri="{FF2B5EF4-FFF2-40B4-BE49-F238E27FC236}">
                    <a16:creationId xmlns:a16="http://schemas.microsoft.com/office/drawing/2014/main" id="{5082EAA7-B95F-462F-8307-2C9EC1C35A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Freeform 14">
                <a:extLst>
                  <a:ext uri="{FF2B5EF4-FFF2-40B4-BE49-F238E27FC236}">
                    <a16:creationId xmlns:a16="http://schemas.microsoft.com/office/drawing/2014/main" id="{E9A57125-4B73-448E-B7B7-94380A928DF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3" name="Freeform 15">
                <a:extLst>
                  <a:ext uri="{FF2B5EF4-FFF2-40B4-BE49-F238E27FC236}">
                    <a16:creationId xmlns:a16="http://schemas.microsoft.com/office/drawing/2014/main" id="{7290E834-81F0-42A1-B66B-33D4580573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Line 16">
                <a:extLst>
                  <a:ext uri="{FF2B5EF4-FFF2-40B4-BE49-F238E27FC236}">
                    <a16:creationId xmlns:a16="http://schemas.microsoft.com/office/drawing/2014/main" id="{C9FA5563-6ED2-4EAC-A8ED-DF71850ACD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5" name="Freeform 17">
                <a:extLst>
                  <a:ext uri="{FF2B5EF4-FFF2-40B4-BE49-F238E27FC236}">
                    <a16:creationId xmlns:a16="http://schemas.microsoft.com/office/drawing/2014/main" id="{50479572-5CA3-41F4-8BDC-F039335C2C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18">
                <a:extLst>
                  <a:ext uri="{FF2B5EF4-FFF2-40B4-BE49-F238E27FC236}">
                    <a16:creationId xmlns:a16="http://schemas.microsoft.com/office/drawing/2014/main" id="{4156CB6F-DF65-4A51-A840-7A4177BDF6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Freeform 19">
                <a:extLst>
                  <a:ext uri="{FF2B5EF4-FFF2-40B4-BE49-F238E27FC236}">
                    <a16:creationId xmlns:a16="http://schemas.microsoft.com/office/drawing/2014/main" id="{9252974F-88C0-4CAA-A42D-E94E2B7A6D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DE3974B2-2875-4AFE-A30A-6EE823E5799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948A52FE-E1B0-4297-BBBE-C860B4E3D3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C6E71B5D-6B02-417C-A0CF-4447C55F27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0FB94710-B373-451B-84A2-947DDB4564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4E47778B-FD55-4A2C-A53F-E548158C89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DA2A4F49-8FC4-4F12-8707-A6CC117E58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6">
                <a:extLst>
                  <a:ext uri="{FF2B5EF4-FFF2-40B4-BE49-F238E27FC236}">
                    <a16:creationId xmlns:a16="http://schemas.microsoft.com/office/drawing/2014/main" id="{2293D140-51FA-484D-8464-785D8FD3DD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7">
                <a:extLst>
                  <a:ext uri="{FF2B5EF4-FFF2-40B4-BE49-F238E27FC236}">
                    <a16:creationId xmlns:a16="http://schemas.microsoft.com/office/drawing/2014/main" id="{AA66B21A-3C7F-426E-9C38-C0D6AEF130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F22F8B0E-04B8-4D29-9E19-CACDAE6ABD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E0D8C2CC-1759-4605-B3C9-DA4B1EF250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547A4BC3-AA95-4A78-AC23-65A4CE843B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93059BC9-C7C3-41F9-8BBA-7BF49FF602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335FE01-8192-4D2A-93F8-2F680F728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3" name="Freeform 32">
                <a:extLst>
                  <a:ext uri="{FF2B5EF4-FFF2-40B4-BE49-F238E27FC236}">
                    <a16:creationId xmlns:a16="http://schemas.microsoft.com/office/drawing/2014/main" id="{A150A82A-9896-4D5B-BAA5-0A7ECD0789A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3">
                <a:extLst>
                  <a:ext uri="{FF2B5EF4-FFF2-40B4-BE49-F238E27FC236}">
                    <a16:creationId xmlns:a16="http://schemas.microsoft.com/office/drawing/2014/main" id="{82641EF7-9CDB-40BE-A964-13F866165C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4">
                <a:extLst>
                  <a:ext uri="{FF2B5EF4-FFF2-40B4-BE49-F238E27FC236}">
                    <a16:creationId xmlns:a16="http://schemas.microsoft.com/office/drawing/2014/main" id="{A1D1CF16-B5BD-4021-9BA9-637569FC80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5">
                <a:extLst>
                  <a:ext uri="{FF2B5EF4-FFF2-40B4-BE49-F238E27FC236}">
                    <a16:creationId xmlns:a16="http://schemas.microsoft.com/office/drawing/2014/main" id="{FF13F72C-CC27-48A0-AC55-686AB9153E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6">
                <a:extLst>
                  <a:ext uri="{FF2B5EF4-FFF2-40B4-BE49-F238E27FC236}">
                    <a16:creationId xmlns:a16="http://schemas.microsoft.com/office/drawing/2014/main" id="{0EC3BA8B-33ED-483D-935C-170AD0C4DC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7">
                <a:extLst>
                  <a:ext uri="{FF2B5EF4-FFF2-40B4-BE49-F238E27FC236}">
                    <a16:creationId xmlns:a16="http://schemas.microsoft.com/office/drawing/2014/main" id="{C4C451E6-48CE-4642-B51D-FE448408724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38">
                <a:extLst>
                  <a:ext uri="{FF2B5EF4-FFF2-40B4-BE49-F238E27FC236}">
                    <a16:creationId xmlns:a16="http://schemas.microsoft.com/office/drawing/2014/main" id="{0F88F098-E44C-4A45-AE2B-595A7B8527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Freeform 39">
                <a:extLst>
                  <a:ext uri="{FF2B5EF4-FFF2-40B4-BE49-F238E27FC236}">
                    <a16:creationId xmlns:a16="http://schemas.microsoft.com/office/drawing/2014/main" id="{5B782B5D-8B67-4CD5-A0B3-8067BBB328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1" name="Freeform 40">
                <a:extLst>
                  <a:ext uri="{FF2B5EF4-FFF2-40B4-BE49-F238E27FC236}">
                    <a16:creationId xmlns:a16="http://schemas.microsoft.com/office/drawing/2014/main" id="{897A4906-0942-4CD6-840D-0915E0C4D0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id="{D1131789-2DD5-462E-9FC9-E25021F5CF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a16="http://schemas.microsoft.com/office/drawing/2014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E9B448F0-DA06-4165-AB5F-4330A20E0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92D83638-A467-411A-9C31-FE9A111CD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2576BCDF-119F-4EB5-83D7-ED823C93E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solidFill>
            <a:schemeClr val="tx2">
              <a:alpha val="45000"/>
            </a:schemeClr>
          </a:solidFill>
        </p:grpSpPr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id="{43D63E8F-FD8A-4CE3-B7C9-3E9E2B66B5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D107D890-1831-46D8-90FB-F2FC0B288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02440904-A4EC-4F72-8E22-AAF4D9DB5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625E9C1F-1569-416B-A85C-FA1434872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A186C77-43BF-4B1B-8170-48944F30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A8D72C1-8526-44B4-9333-5E0057ECC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790E4BA0-9C47-48B6-AA4A-8FC22DA95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FD051475-431F-4B9D-94C6-7B49A69582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82255D2F-85A1-4A19-8BC4-EB2715F36C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EBC3A004-9794-4EFA-83F0-989248797C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6EFD9FC3-E11A-44E3-BCAC-A07F3C601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Line 16">
              <a:extLst>
                <a:ext uri="{FF2B5EF4-FFF2-40B4-BE49-F238E27FC236}">
                  <a16:creationId xmlns:a16="http://schemas.microsoft.com/office/drawing/2014/main" id="{AB6AB6F7-6592-4028-B349-1C0E53A29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6C2415E6-F914-4C11-B48B-4910AA6CA6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8">
              <a:extLst>
                <a:ext uri="{FF2B5EF4-FFF2-40B4-BE49-F238E27FC236}">
                  <a16:creationId xmlns:a16="http://schemas.microsoft.com/office/drawing/2014/main" id="{2412013C-072A-489E-851A-CFEF91A9A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DE93DF9F-296F-4DE4-8813-D8C04DE4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20">
              <a:extLst>
                <a:ext uri="{FF2B5EF4-FFF2-40B4-BE49-F238E27FC236}">
                  <a16:creationId xmlns:a16="http://schemas.microsoft.com/office/drawing/2014/main" id="{F440D966-5030-460C-9916-BF9B91542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1EFE245D-BA05-4F4D-A6E8-40739F48E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3" name="Freeform 22">
              <a:extLst>
                <a:ext uri="{FF2B5EF4-FFF2-40B4-BE49-F238E27FC236}">
                  <a16:creationId xmlns:a16="http://schemas.microsoft.com/office/drawing/2014/main" id="{ED67811C-F735-441C-98A6-2517EC09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23">
              <a:extLst>
                <a:ext uri="{FF2B5EF4-FFF2-40B4-BE49-F238E27FC236}">
                  <a16:creationId xmlns:a16="http://schemas.microsoft.com/office/drawing/2014/main" id="{3070FC44-32F9-470F-A131-868F3F1DB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24">
              <a:extLst>
                <a:ext uri="{FF2B5EF4-FFF2-40B4-BE49-F238E27FC236}">
                  <a16:creationId xmlns:a16="http://schemas.microsoft.com/office/drawing/2014/main" id="{95FB52C7-C779-4E3F-978C-4595FEF86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D4EB1759-62AC-4B24-9DC6-E4F8737E8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26">
              <a:extLst>
                <a:ext uri="{FF2B5EF4-FFF2-40B4-BE49-F238E27FC236}">
                  <a16:creationId xmlns:a16="http://schemas.microsoft.com/office/drawing/2014/main" id="{7BF6FB39-864B-4F58-86E8-790E16FB3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7">
              <a:extLst>
                <a:ext uri="{FF2B5EF4-FFF2-40B4-BE49-F238E27FC236}">
                  <a16:creationId xmlns:a16="http://schemas.microsoft.com/office/drawing/2014/main" id="{5FE4FA46-B51C-43DA-87FC-2644ED11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8">
              <a:extLst>
                <a:ext uri="{FF2B5EF4-FFF2-40B4-BE49-F238E27FC236}">
                  <a16:creationId xmlns:a16="http://schemas.microsoft.com/office/drawing/2014/main" id="{25DD1322-2D3A-4E7B-B23B-B4F96E02C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9">
              <a:extLst>
                <a:ext uri="{FF2B5EF4-FFF2-40B4-BE49-F238E27FC236}">
                  <a16:creationId xmlns:a16="http://schemas.microsoft.com/office/drawing/2014/main" id="{6E4FFBEB-52BB-494D-AD99-A0F072AB6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30">
              <a:extLst>
                <a:ext uri="{FF2B5EF4-FFF2-40B4-BE49-F238E27FC236}">
                  <a16:creationId xmlns:a16="http://schemas.microsoft.com/office/drawing/2014/main" id="{7DE92406-3F65-4333-BAAA-A9A7B5AEE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31">
              <a:extLst>
                <a:ext uri="{FF2B5EF4-FFF2-40B4-BE49-F238E27FC236}">
                  <a16:creationId xmlns:a16="http://schemas.microsoft.com/office/drawing/2014/main" id="{B8B0FFC4-D1BB-4BB9-A224-BB78BFD3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DB847F-9002-4467-AE5E-054CD33CB785}"/>
              </a:ext>
            </a:extLst>
          </p:cNvPr>
          <p:cNvSpPr txBox="1"/>
          <p:nvPr/>
        </p:nvSpPr>
        <p:spPr>
          <a:xfrm>
            <a:off x="5782236" y="772133"/>
            <a:ext cx="8507505" cy="4556126"/>
          </a:xfrm>
          <a:prstGeom prst="rect">
            <a:avLst/>
          </a:prstGeom>
        </p:spPr>
        <p:txBody>
          <a:bodyPr vert="horz" lIns="91440" tIns="45720" rIns="91440" bIns="45720" numCol="2" rtlCol="0" anchor="t">
            <a:noAutofit/>
          </a:bodyPr>
          <a:lstStyle/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600" dirty="0"/>
              <a:t>It might seem crazy what I'm about to say</a:t>
            </a:r>
            <a:br>
              <a:rPr lang="en-US" sz="1600" dirty="0"/>
            </a:br>
            <a:r>
              <a:rPr lang="en-US" sz="1600" dirty="0"/>
              <a:t>Sunshine she's here, you can take a break</a:t>
            </a:r>
            <a:br>
              <a:rPr lang="en-US" sz="1600" dirty="0"/>
            </a:br>
            <a:r>
              <a:rPr lang="en-US" sz="1600" dirty="0"/>
              <a:t>I'm a hot air balloon that can go to space</a:t>
            </a:r>
            <a:br>
              <a:rPr lang="en-US" sz="1600" dirty="0"/>
            </a:br>
            <a:r>
              <a:rPr lang="en-US" sz="1600" dirty="0"/>
              <a:t>With the air, like I don't care baby by the way 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600" dirty="0">
              <a:highlight>
                <a:srgbClr val="FFFF00"/>
              </a:highlight>
            </a:endParaRP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1600" dirty="0"/>
              <a:t>Here come bad news talking this and that </a:t>
            </a:r>
            <a:br>
              <a:rPr lang="en-US" sz="1600" dirty="0"/>
            </a:br>
            <a:r>
              <a:rPr lang="en-US" sz="1600" dirty="0"/>
              <a:t>Well, give me all you got, and don't hold it back </a:t>
            </a:r>
            <a:br>
              <a:rPr lang="en-US" sz="1600" dirty="0"/>
            </a:br>
            <a:r>
              <a:rPr lang="en-US" sz="1600" dirty="0"/>
              <a:t>Well, I should probably warn you, you'll be just fine </a:t>
            </a:r>
            <a:br>
              <a:rPr lang="en-US" sz="1600" dirty="0"/>
            </a:br>
            <a:r>
              <a:rPr lang="en-US" sz="1600" dirty="0"/>
              <a:t>No offense to you, don't waste your time</a:t>
            </a:r>
          </a:p>
          <a:p>
            <a:pPr indent="-228600" defTabSz="914400">
              <a:lnSpc>
                <a:spcPct val="110000"/>
              </a:lnSpc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br>
              <a:rPr lang="en-US" sz="1600" dirty="0"/>
            </a:b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Can't nothing </a:t>
            </a: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My level's too high </a:t>
            </a:r>
            <a:br>
              <a:rPr lang="en-US" sz="1600" dirty="0"/>
            </a:br>
            <a:r>
              <a:rPr lang="en-US" sz="1600" dirty="0"/>
              <a:t>To bring me down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Can't nothing</a:t>
            </a:r>
            <a:br>
              <a:rPr lang="en-US" sz="1600" dirty="0"/>
            </a:br>
            <a:r>
              <a:rPr lang="en-US" sz="1600" dirty="0"/>
              <a:t>Bring me down</a:t>
            </a:r>
            <a:br>
              <a:rPr lang="en-US" sz="1600" dirty="0"/>
            </a:br>
            <a:r>
              <a:rPr lang="en-US" sz="1600" dirty="0"/>
              <a:t>His level's too high</a:t>
            </a:r>
            <a:br>
              <a:rPr lang="en-US" sz="1600" dirty="0"/>
            </a:br>
            <a:r>
              <a:rPr lang="en-US" sz="1600" dirty="0"/>
              <a:t>To bring me down</a:t>
            </a:r>
            <a:br>
              <a:rPr lang="en-US" sz="1600" dirty="0"/>
            </a:br>
            <a:r>
              <a:rPr lang="en-US" sz="1600" dirty="0"/>
              <a:t>To bring me down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endParaRPr lang="en-US" sz="1600" dirty="0"/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600" dirty="0">
                <a:highlight>
                  <a:srgbClr val="FFFF00"/>
                </a:highlight>
              </a:rPr>
              <a:t>CHORUS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DB4BB99-C854-45F9-BED1-63D15E3A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64912" y="0"/>
            <a:ext cx="674688" cy="6848476"/>
            <a:chOff x="11364912" y="0"/>
            <a:chExt cx="674688" cy="6848476"/>
          </a:xfrm>
          <a:solidFill>
            <a:schemeClr val="tx2">
              <a:alpha val="45000"/>
            </a:schemeClr>
          </a:solidFill>
        </p:grpSpPr>
        <p:sp>
          <p:nvSpPr>
            <p:cNvPr id="85" name="Freeform 32">
              <a:extLst>
                <a:ext uri="{FF2B5EF4-FFF2-40B4-BE49-F238E27FC236}">
                  <a16:creationId xmlns:a16="http://schemas.microsoft.com/office/drawing/2014/main" id="{5D1CCC4C-284C-4BF6-97D9-D97467463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83975" y="0"/>
              <a:ext cx="417513" cy="512763"/>
            </a:xfrm>
            <a:custGeom>
              <a:avLst/>
              <a:gdLst/>
              <a:ahLst/>
              <a:cxnLst/>
              <a:rect l="0" t="0" r="r" b="b"/>
              <a:pathLst>
                <a:path w="263" h="323">
                  <a:moveTo>
                    <a:pt x="12" y="323"/>
                  </a:moveTo>
                  <a:lnTo>
                    <a:pt x="0" y="314"/>
                  </a:lnTo>
                  <a:lnTo>
                    <a:pt x="203" y="108"/>
                  </a:lnTo>
                  <a:lnTo>
                    <a:pt x="248" y="0"/>
                  </a:lnTo>
                  <a:lnTo>
                    <a:pt x="263" y="6"/>
                  </a:lnTo>
                  <a:lnTo>
                    <a:pt x="218" y="117"/>
                  </a:lnTo>
                  <a:lnTo>
                    <a:pt x="218" y="117"/>
                  </a:lnTo>
                  <a:lnTo>
                    <a:pt x="12" y="3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33">
              <a:extLst>
                <a:ext uri="{FF2B5EF4-FFF2-40B4-BE49-F238E27FC236}">
                  <a16:creationId xmlns:a16="http://schemas.microsoft.com/office/drawing/2014/main" id="{35D82D1B-EB09-4028-9107-D60B547C7B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364912" y="474663"/>
              <a:ext cx="157163" cy="152400"/>
            </a:xfrm>
            <a:custGeom>
              <a:avLst/>
              <a:gdLst/>
              <a:ahLst/>
              <a:cxnLst/>
              <a:rect l="0" t="0" r="r" b="b"/>
              <a:pathLst>
                <a:path w="33" h="32">
                  <a:moveTo>
                    <a:pt x="17" y="32"/>
                  </a:moveTo>
                  <a:cubicBezTo>
                    <a:pt x="13" y="32"/>
                    <a:pt x="9" y="30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ubicBezTo>
                    <a:pt x="9" y="2"/>
                    <a:pt x="13" y="0"/>
                    <a:pt x="17" y="0"/>
                  </a:cubicBezTo>
                  <a:cubicBezTo>
                    <a:pt x="21" y="0"/>
                    <a:pt x="25" y="2"/>
                    <a:pt x="28" y="5"/>
                  </a:cubicBezTo>
                  <a:cubicBezTo>
                    <a:pt x="31" y="8"/>
                    <a:pt x="33" y="12"/>
                    <a:pt x="33" y="16"/>
                  </a:cubicBezTo>
                  <a:cubicBezTo>
                    <a:pt x="33" y="20"/>
                    <a:pt x="31" y="24"/>
                    <a:pt x="28" y="27"/>
                  </a:cubicBezTo>
                  <a:cubicBezTo>
                    <a:pt x="25" y="30"/>
                    <a:pt x="21" y="32"/>
                    <a:pt x="17" y="32"/>
                  </a:cubicBezTo>
                  <a:close/>
                  <a:moveTo>
                    <a:pt x="17" y="4"/>
                  </a:moveTo>
                  <a:cubicBezTo>
                    <a:pt x="14" y="4"/>
                    <a:pt x="11" y="6"/>
                    <a:pt x="9" y="8"/>
                  </a:cubicBezTo>
                  <a:cubicBezTo>
                    <a:pt x="4" y="12"/>
                    <a:pt x="4" y="20"/>
                    <a:pt x="9" y="24"/>
                  </a:cubicBezTo>
                  <a:cubicBezTo>
                    <a:pt x="11" y="27"/>
                    <a:pt x="14" y="28"/>
                    <a:pt x="17" y="28"/>
                  </a:cubicBezTo>
                  <a:cubicBezTo>
                    <a:pt x="20" y="28"/>
                    <a:pt x="23" y="27"/>
                    <a:pt x="26" y="24"/>
                  </a:cubicBezTo>
                  <a:cubicBezTo>
                    <a:pt x="30" y="20"/>
                    <a:pt x="30" y="12"/>
                    <a:pt x="26" y="8"/>
                  </a:cubicBezTo>
                  <a:cubicBezTo>
                    <a:pt x="23" y="6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34">
              <a:extLst>
                <a:ext uri="{FF2B5EF4-FFF2-40B4-BE49-F238E27FC236}">
                  <a16:creationId xmlns:a16="http://schemas.microsoft.com/office/drawing/2014/main" id="{1389EE93-8059-437E-8507-7557AD68F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1612" y="1539875"/>
              <a:ext cx="188913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35">
              <a:extLst>
                <a:ext uri="{FF2B5EF4-FFF2-40B4-BE49-F238E27FC236}">
                  <a16:creationId xmlns:a16="http://schemas.microsoft.com/office/drawing/2014/main" id="{377C05DC-75FF-4426-A34F-DBF0C7E7B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31600" y="5694363"/>
              <a:ext cx="298450" cy="1154113"/>
            </a:xfrm>
            <a:custGeom>
              <a:avLst/>
              <a:gdLst/>
              <a:ahLst/>
              <a:cxnLst/>
              <a:rect l="0" t="0" r="r" b="b"/>
              <a:pathLst>
                <a:path w="188" h="727">
                  <a:moveTo>
                    <a:pt x="15" y="727"/>
                  </a:moveTo>
                  <a:lnTo>
                    <a:pt x="0" y="727"/>
                  </a:lnTo>
                  <a:lnTo>
                    <a:pt x="0" y="407"/>
                  </a:lnTo>
                  <a:lnTo>
                    <a:pt x="0" y="407"/>
                  </a:lnTo>
                  <a:lnTo>
                    <a:pt x="176" y="0"/>
                  </a:lnTo>
                  <a:lnTo>
                    <a:pt x="188" y="6"/>
                  </a:lnTo>
                  <a:lnTo>
                    <a:pt x="15" y="410"/>
                  </a:lnTo>
                  <a:lnTo>
                    <a:pt x="15" y="7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6">
              <a:extLst>
                <a:ext uri="{FF2B5EF4-FFF2-40B4-BE49-F238E27FC236}">
                  <a16:creationId xmlns:a16="http://schemas.microsoft.com/office/drawing/2014/main" id="{03D385C8-866D-437D-91B1-2E3ECDD88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72900" y="5551488"/>
              <a:ext cx="157163" cy="155575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3"/>
                    <a:pt x="10" y="29"/>
                    <a:pt x="17" y="29"/>
                  </a:cubicBezTo>
                  <a:cubicBezTo>
                    <a:pt x="23" y="29"/>
                    <a:pt x="29" y="23"/>
                    <a:pt x="29" y="16"/>
                  </a:cubicBezTo>
                  <a:cubicBezTo>
                    <a:pt x="29" y="9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7">
              <a:extLst>
                <a:ext uri="{FF2B5EF4-FFF2-40B4-BE49-F238E27FC236}">
                  <a16:creationId xmlns:a16="http://schemas.microsoft.com/office/drawing/2014/main" id="{3F649CBB-748F-4C79-A14F-C531C40B08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710987" y="4763"/>
              <a:ext cx="304800" cy="1544638"/>
            </a:xfrm>
            <a:custGeom>
              <a:avLst/>
              <a:gdLst/>
              <a:ahLst/>
              <a:cxnLst/>
              <a:rect l="0" t="0" r="r" b="b"/>
              <a:pathLst>
                <a:path w="192" h="973">
                  <a:moveTo>
                    <a:pt x="15" y="973"/>
                  </a:moveTo>
                  <a:lnTo>
                    <a:pt x="0" y="973"/>
                  </a:lnTo>
                  <a:lnTo>
                    <a:pt x="0" y="790"/>
                  </a:lnTo>
                  <a:lnTo>
                    <a:pt x="174" y="614"/>
                  </a:lnTo>
                  <a:lnTo>
                    <a:pt x="174" y="0"/>
                  </a:lnTo>
                  <a:lnTo>
                    <a:pt x="192" y="0"/>
                  </a:lnTo>
                  <a:lnTo>
                    <a:pt x="192" y="620"/>
                  </a:lnTo>
                  <a:lnTo>
                    <a:pt x="15" y="796"/>
                  </a:lnTo>
                  <a:lnTo>
                    <a:pt x="15" y="9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38">
              <a:extLst>
                <a:ext uri="{FF2B5EF4-FFF2-40B4-BE49-F238E27FC236}">
                  <a16:creationId xmlns:a16="http://schemas.microsoft.com/office/drawing/2014/main" id="{7F4622C0-84AF-41F1-9128-FE73CADD3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636375" y="4867275"/>
              <a:ext cx="188913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9">
              <a:extLst>
                <a:ext uri="{FF2B5EF4-FFF2-40B4-BE49-F238E27FC236}">
                  <a16:creationId xmlns:a16="http://schemas.microsoft.com/office/drawing/2014/main" id="{CC6F29C1-A471-4CDE-8C21-E4B15C5E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41112" y="5046663"/>
              <a:ext cx="307975" cy="1801813"/>
            </a:xfrm>
            <a:custGeom>
              <a:avLst/>
              <a:gdLst/>
              <a:ahLst/>
              <a:cxnLst/>
              <a:rect l="0" t="0" r="r" b="b"/>
              <a:pathLst>
                <a:path w="194" h="1135">
                  <a:moveTo>
                    <a:pt x="18" y="1135"/>
                  </a:moveTo>
                  <a:lnTo>
                    <a:pt x="0" y="1135"/>
                  </a:lnTo>
                  <a:lnTo>
                    <a:pt x="0" y="354"/>
                  </a:lnTo>
                  <a:lnTo>
                    <a:pt x="176" y="177"/>
                  </a:lnTo>
                  <a:lnTo>
                    <a:pt x="176" y="0"/>
                  </a:lnTo>
                  <a:lnTo>
                    <a:pt x="194" y="0"/>
                  </a:lnTo>
                  <a:lnTo>
                    <a:pt x="194" y="183"/>
                  </a:lnTo>
                  <a:lnTo>
                    <a:pt x="18" y="360"/>
                  </a:lnTo>
                  <a:lnTo>
                    <a:pt x="18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40">
              <a:extLst>
                <a:ext uri="{FF2B5EF4-FFF2-40B4-BE49-F238E27FC236}">
                  <a16:creationId xmlns:a16="http://schemas.microsoft.com/office/drawing/2014/main" id="{67F5B7DA-86C7-4AE0-96B6-D7F5AA51E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849100" y="64166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Rectangle 41">
              <a:extLst>
                <a:ext uri="{FF2B5EF4-FFF2-40B4-BE49-F238E27FC236}">
                  <a16:creationId xmlns:a16="http://schemas.microsoft.com/office/drawing/2014/main" id="{0FA481E3-0439-484A-AC9B-19D58B98E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939587" y="6596063"/>
              <a:ext cx="238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397C3E36-11C2-4832-A23D-EEDA41FA39C2}"/>
              </a:ext>
            </a:extLst>
          </p:cNvPr>
          <p:cNvSpPr txBox="1"/>
          <p:nvPr/>
        </p:nvSpPr>
        <p:spPr>
          <a:xfrm>
            <a:off x="372363" y="1685920"/>
            <a:ext cx="4968547" cy="2894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800" dirty="0">
                <a:highlight>
                  <a:srgbClr val="FFFF00"/>
                </a:highlight>
              </a:rPr>
              <a:t>Chorus: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feel like a room without a roof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feel like happiness is the truth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know what happiness is to you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Because I'm happy</a:t>
            </a:r>
            <a:br>
              <a:rPr lang="en-US" sz="1800" dirty="0">
                <a:highlight>
                  <a:srgbClr val="FFFF00"/>
                </a:highlight>
              </a:rPr>
            </a:br>
            <a:r>
              <a:rPr lang="en-US" sz="1800" dirty="0">
                <a:highlight>
                  <a:srgbClr val="FFFF00"/>
                </a:highlight>
              </a:rPr>
              <a:t>Clap along if you feel like that's what you </a:t>
            </a:r>
            <a:r>
              <a:rPr lang="en-US" sz="1800" dirty="0" err="1">
                <a:highlight>
                  <a:srgbClr val="FFFF00"/>
                </a:highlight>
              </a:rPr>
              <a:t>wanna</a:t>
            </a:r>
            <a:r>
              <a:rPr lang="en-US" sz="1800" dirty="0">
                <a:highlight>
                  <a:srgbClr val="FFFF00"/>
                </a:highlight>
              </a:rPr>
              <a:t> do </a:t>
            </a:r>
          </a:p>
        </p:txBody>
      </p:sp>
    </p:spTree>
    <p:extLst>
      <p:ext uri="{BB962C8B-B14F-4D97-AF65-F5344CB8AC3E}">
        <p14:creationId xmlns:p14="http://schemas.microsoft.com/office/powerpoint/2010/main" val="1796738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9879D4-06E4-4550-BE37-C4036338F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11036696" cy="748451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Traffic Light program is newly available on Your CS Makers web site                          http://cs.csis.work/csmakers/</a:t>
            </a:r>
            <a:br>
              <a:rPr lang="en-US" sz="2500" dirty="0"/>
            </a:br>
            <a:endParaRPr lang="en-US" sz="2500" dirty="0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341B6B29-A8BC-4509-8BCA-C9516A105F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9690"/>
            <a:ext cx="2862263" cy="3713708"/>
          </a:xfr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48B3D6D-5B67-455A-9C52-7E713D2A5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778" y="1604521"/>
            <a:ext cx="6844045" cy="364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5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1229B1-F8EB-4270-BD0A-2A4F6DA78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LESSON #15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0ADD6D98-4AC7-49A5-892F-76BCBD2059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1026" y="2379690"/>
            <a:ext cx="2862263" cy="3713708"/>
          </a:xfr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2750A6E-5675-4403-9C1E-027EE27DE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519" y="643467"/>
            <a:ext cx="5566562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81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387519-4BB0-4B00-92F8-9A84D764B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Traffic light program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38C11677-E3D4-4F09-98BF-AB3DF24663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F48D0FA8-D2EC-4E79-A987-7F98174F7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095" y="643467"/>
            <a:ext cx="4759411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09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4872A0B-8668-4500-9509-EAA581B26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0" name="Rectangle 9">
              <a:extLst>
                <a:ext uri="{FF2B5EF4-FFF2-40B4-BE49-F238E27FC236}">
                  <a16:creationId xmlns:a16="http://schemas.microsoft.com/office/drawing/2014/main" id="{8B504305-5526-408E-85F7-F0BA7E527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5827CE64-2533-45A6-9A39-7D5052E5C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:p14="http://schemas.microsoft.com/office/powerpoint/2010/main" xmlns:a14="http://schemas.microsoft.com/office/drawing/2010/main" xmlns:a16="http://schemas.microsoft.com/office/drawing/2014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 descr="Green colour on the traffic light">
            <a:extLst>
              <a:ext uri="{FF2B5EF4-FFF2-40B4-BE49-F238E27FC236}">
                <a16:creationId xmlns:a16="http://schemas.microsoft.com/office/drawing/2014/main" id="{B12C26D9-4D38-4A64-B38F-A4E53B5189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69" r="11243" b="-1"/>
          <a:stretch/>
        </p:blipFill>
        <p:spPr>
          <a:xfrm>
            <a:off x="-5597" y="10"/>
            <a:ext cx="6101597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40590EE-5428-41AA-95B2-96FCC1CE6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94DCC55-99C6-45CF-B357-E3848C809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3D64E32-FF0C-4665-B9D8-D1ECAAE5B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3675001D-3840-4589-8190-505A7F52F0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9E34E87-395F-4023-A80E-D1CBAAEBD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FB1B38F-1B92-41C3-AA1D-6D6440FB0D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02FBE453-FBD2-4348-8DDA-4A023444E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60D719E8-BF78-4F42-B9D1-7F5E02A36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5EC70737-9C19-4CF5-84DA-B22A960D5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8FD042E-E56E-4360-9620-F811AB9A33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18F15D2B-0812-46F6-B0F4-6A6714B54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0C2F2A50-98DD-4F92-BDFE-B72E235766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473541D9-6DAE-4718-97D4-8952F4E7C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3A56C5E9-011C-44D2-AF94-3BF542043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CD279E0E-1CD5-4F41-96A5-3A09707E8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F5A6F094-9E54-4985-8738-D2067A4F0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99D51F59-FA93-490E-B9CF-97BB63747C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3CD83DC6-F4A0-4A4D-AAC3-83983F960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6E9B4028-C74F-4631-8312-68B30E6E6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1E3337C9-1DDE-4E2E-8519-7D2C23C95F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754A526E-6EC0-458A-9C4C-008F6749C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6A3DA723-7448-48CF-8BD2-FED2D4FED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9B506EC1-D8A8-4532-B78B-A236567EE0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AA9DFB36-74F4-4977-ABC5-3257EDA33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966A7FBA-BB79-4AF0-90C2-5F2BC9F2D1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23BB8A47-FF1B-44E5-8D93-7ADF37F1D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E463E1B7-7BED-4425-95B7-F6F75F873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749D0675-4397-4610-9807-2F7C1CC94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DE7617CF-8919-43C3-9557-08D67C7DA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DB68720-7E37-4930-9900-8632140D62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202F13DF-5B76-468E-A95E-80780788B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219143C2-6062-4C2C-9563-6534108E35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38413A0C-26DB-479B-B747-1D813610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CB526B5F-4FAA-4B4C-8AF8-B98EC74A3D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54FFF88E-6D69-4AE9-8378-D16419155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8008115A-CE00-4E36-BAF1-B511F21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2935DB29-6F85-47D8-863C-11386389D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4FB8E51B-1AC1-4671-B181-473C29BECD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91E6AE4F-959F-4ED7-A199-8C0307E40E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A0445E55-0009-44A5-AA6A-350D9D48A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B5291C75-4ECA-4829-B824-5725C32905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793376D-3E7C-4F04-8BC8-EC4820622B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3596510A-5528-445D-AFEA-6E3F89BA8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E1B69479-D8C9-4E2E-A931-4D49C4FD76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0A759A2E-A8B1-44C8-B3F9-A16714C895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6C2B3B3C-1DC9-4352-BB73-801976C8F5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EE22E3A8-5789-4189-9AC7-98D6826B0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9AC0FC74-D003-4D0D-9CAF-F6A03739E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126C2057-02E1-4348-ABEB-EAC063A17E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5150586D-D743-4392-844F-F2AFCCE64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9E5B157A-534E-4879-8013-D02864E7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CEE2DD73-7E8C-4F26-8E93-8C32D11B2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908CAC5F-DD8E-4A58-BD4C-6D8D29FA49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20F130CF-281E-408C-9884-5F8B22CA1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3BC78068-9115-4D5D-9B2B-6F9BD9C296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p14="http://schemas.microsoft.com/office/powerpoint/2010/main" xmlns:a14="http://schemas.microsoft.com/office/drawing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A8729-6DCA-44D6-8209-A90030F7A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-3"/>
            <a:ext cx="5829299" cy="671104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chemeClr val="bg1"/>
                </a:solidFill>
              </a:rPr>
              <a:t>Can we use functions to simplify this program?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chemeClr val="bg1"/>
                </a:solidFill>
              </a:rPr>
              <a:t>Our traffic light is initialized as red  and we are “waiting for a car to arrive.” We will use a pushbutton to indicate a car has been detected.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chemeClr val="bg1"/>
                </a:solidFill>
              </a:rPr>
              <a:t>Once a car arrives, we will change the light to green and start a timer to change from green to yellow to red again.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chemeClr val="bg1"/>
                </a:solidFill>
              </a:rPr>
              <a:t>Let’s use a FUNCTION to operate the lights.</a:t>
            </a:r>
          </a:p>
          <a:p>
            <a:pPr marL="0" indent="0" algn="ctr">
              <a:lnSpc>
                <a:spcPct val="110000"/>
              </a:lnSpc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535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0D258D-1D40-402F-86F9-A5582125A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Traffic light using </a:t>
            </a:r>
            <a:br>
              <a:rPr lang="en-US" sz="32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function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822FE373-0674-46F2-ACBD-272C61570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Picture 4" descr="A screenshot of a phone&#10;&#10;Description automatically generated with low confidence">
            <a:extLst>
              <a:ext uri="{FF2B5EF4-FFF2-40B4-BE49-F238E27FC236}">
                <a16:creationId xmlns:a16="http://schemas.microsoft.com/office/drawing/2014/main" id="{901FE78A-B01B-4ABD-879B-075AB2E70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134" y="643467"/>
            <a:ext cx="5651332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461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A355D-DD48-4F7E-9654-095615C48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Check your program on the emulator</a:t>
            </a:r>
          </a:p>
        </p:txBody>
      </p:sp>
      <p:pic>
        <p:nvPicPr>
          <p:cNvPr id="3" name="IMG_5586">
            <a:hlinkClick r:id="" action="ppaction://media"/>
            <a:extLst>
              <a:ext uri="{FF2B5EF4-FFF2-40B4-BE49-F238E27FC236}">
                <a16:creationId xmlns:a16="http://schemas.microsoft.com/office/drawing/2014/main" id="{4A889A21-B408-4956-A2EA-E4032914412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4489" y="3422650"/>
            <a:ext cx="2862263" cy="1609725"/>
          </a:xfr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4" name="IMG_5586">
            <a:hlinkClick r:id="" action="ppaction://media"/>
            <a:extLst>
              <a:ext uri="{FF2B5EF4-FFF2-40B4-BE49-F238E27FC236}">
                <a16:creationId xmlns:a16="http://schemas.microsoft.com/office/drawing/2014/main" id="{ECBA10C0-761E-44BA-97A4-4C72333334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11778" y="1501861"/>
            <a:ext cx="6844045" cy="384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36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3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0" name="Rectangle 179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2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" name="Rectangle 183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6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C5A251-E461-450C-A9A6-520AA6480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Download your program</a:t>
            </a:r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E802D858-1586-4955-B069-ADF353C77D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44550" y="2371452"/>
            <a:ext cx="2862263" cy="3713708"/>
          </a:xfrm>
        </p:spPr>
      </p:pic>
      <p:grpSp>
        <p:nvGrpSpPr>
          <p:cNvPr id="188" name="Group 187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89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90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1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2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3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4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5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6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7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8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9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0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201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2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3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4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5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6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7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8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9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0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1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2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3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4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5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7" name="Content Placeholder 6" descr="A picture containing text, computer, electronics, computer&#10;&#10;Description automatically generated">
            <a:extLst>
              <a:ext uri="{FF2B5EF4-FFF2-40B4-BE49-F238E27FC236}">
                <a16:creationId xmlns:a16="http://schemas.microsoft.com/office/drawing/2014/main" id="{4495A529-AC65-4B1C-A674-B3BE9762A0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9"/>
          <a:stretch/>
        </p:blipFill>
        <p:spPr>
          <a:xfrm>
            <a:off x="5066216" y="643467"/>
            <a:ext cx="6135168" cy="556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76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714CC-BF33-40BD-89FA-89172C56B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traffic light</a:t>
            </a:r>
          </a:p>
        </p:txBody>
      </p:sp>
      <p:pic>
        <p:nvPicPr>
          <p:cNvPr id="4" name="IMG_5578">
            <a:hlinkClick r:id="" action="ppaction://media"/>
            <a:extLst>
              <a:ext uri="{FF2B5EF4-FFF2-40B4-BE49-F238E27FC236}">
                <a16:creationId xmlns:a16="http://schemas.microsoft.com/office/drawing/2014/main" id="{EAD888D4-CDBE-4775-B6E7-DAC9DA93FAB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6400" y="2257509"/>
            <a:ext cx="6296025" cy="3541712"/>
          </a:xfrm>
        </p:spPr>
      </p:pic>
    </p:spTree>
    <p:extLst>
      <p:ext uri="{BB962C8B-B14F-4D97-AF65-F5344CB8AC3E}">
        <p14:creationId xmlns:p14="http://schemas.microsoft.com/office/powerpoint/2010/main" val="74824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A4316-4565-484A-99BB-D27844D18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a countdown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08C87-4F3D-4258-B18F-EB4C7A897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already built a countdown from 10 and we made some modifications</a:t>
            </a:r>
          </a:p>
          <a:p>
            <a:r>
              <a:rPr lang="en-US" dirty="0"/>
              <a:t>But this morning we want to build a tool that will countdown from a random number. Then we will get fancy and ask it to count “up” from a random number.</a:t>
            </a:r>
          </a:p>
          <a:p>
            <a:r>
              <a:rPr lang="en-US" dirty="0"/>
              <a:t>So let’s open up Microsoft </a:t>
            </a:r>
            <a:r>
              <a:rPr lang="en-US" dirty="0" err="1"/>
              <a:t>MakeCode</a:t>
            </a: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63662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25AA5-047C-44A5-A39C-1D5C9ABB8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18E9B-5683-48EE-A33E-AF3C0F37E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1. On shake  -   Pick a random number between 1 and 10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2. Press Button A   -  Call a function to Countdown (Descending)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</a:rPr>
              <a:t>3. Press Button B -   Call a function to Count-up  (Ascending)</a:t>
            </a:r>
          </a:p>
        </p:txBody>
      </p:sp>
    </p:spTree>
    <p:extLst>
      <p:ext uri="{BB962C8B-B14F-4D97-AF65-F5344CB8AC3E}">
        <p14:creationId xmlns:p14="http://schemas.microsoft.com/office/powerpoint/2010/main" val="2651469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97F791-5FFA-4164-899F-EB52EA72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4E28A1A9-FB81-4816-AAEA-C3B430946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" y="-2"/>
            <a:ext cx="4061525" cy="6858001"/>
          </a:xfrm>
          <a:prstGeom prst="rect">
            <a:avLst/>
          </a:prstGeom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773AB25-A422-41AA-9737-5E04C1966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53"/>
            <a:ext cx="4055621" cy="6858000"/>
          </a:xfrm>
          <a:prstGeom prst="rect">
            <a:avLst/>
          </a:prstGeom>
          <a:ln>
            <a:noFill/>
          </a:ln>
          <a:effectLst>
            <a:outerShdw blurRad="76200" dist="38100" algn="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F0552B8-DE8C-40DF-B29F-1728E6A10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" y="23283"/>
            <a:ext cx="4078152" cy="6858001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9D3854-7FF3-4632-A71E-2E10DE13C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266" y="618518"/>
            <a:ext cx="2851417" cy="1478570"/>
          </a:xfrm>
        </p:spPr>
        <p:txBody>
          <a:bodyPr>
            <a:normAutofit/>
          </a:bodyPr>
          <a:lstStyle/>
          <a:p>
            <a:r>
              <a:rPr lang="en-US" sz="3200" dirty="0"/>
              <a:t>The 3 main parts look like this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EA5566C-065B-43D8-B978-4C1853294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620" y="2249487"/>
            <a:ext cx="2862444" cy="3957302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Shake</a:t>
            </a:r>
          </a:p>
          <a:p>
            <a:pPr marL="0" indent="0">
              <a:buNone/>
            </a:pPr>
            <a:r>
              <a:rPr lang="en-US" dirty="0"/>
              <a:t>Get a random number and show it</a:t>
            </a:r>
          </a:p>
          <a:p>
            <a:r>
              <a:rPr lang="en-US" sz="3200" dirty="0"/>
              <a:t>Button A</a:t>
            </a:r>
          </a:p>
          <a:p>
            <a:pPr marL="0" indent="0">
              <a:buNone/>
            </a:pPr>
            <a:r>
              <a:rPr lang="en-US" sz="1800" dirty="0"/>
              <a:t>descending</a:t>
            </a:r>
          </a:p>
          <a:p>
            <a:r>
              <a:rPr lang="en-US" sz="3200" dirty="0"/>
              <a:t>Button B</a:t>
            </a:r>
          </a:p>
          <a:p>
            <a:pPr marL="0" indent="0">
              <a:buNone/>
            </a:pPr>
            <a:r>
              <a:rPr lang="en-US" sz="1800" dirty="0"/>
              <a:t>ascending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D0D387-1584-4477-B5F8-52B50D4F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0788" cy="6858001"/>
            <a:chOff x="-14288" y="0"/>
            <a:chExt cx="1220788" cy="6858001"/>
          </a:xfrm>
          <a:gradFill flip="none" rotWithShape="1">
            <a:gsLst>
              <a:gs pos="0">
                <a:schemeClr val="bg2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1" name="Rectangle 5">
              <a:extLst>
                <a:ext uri="{FF2B5EF4-FFF2-40B4-BE49-F238E27FC236}">
                  <a16:creationId xmlns:a16="http://schemas.microsoft.com/office/drawing/2014/main" id="{22C90122-8CF0-4164-B596-168DE41D39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300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E74D534E-37A6-4D27-9C47-0B2F05278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1C1C156E-D2E0-468A-9B19-79521D69BF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14C97F11-4F6C-4DFF-89BC-3AEA5B7FF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0025" y="4763"/>
              <a:ext cx="369888" cy="1811338"/>
            </a:xfrm>
            <a:custGeom>
              <a:avLst/>
              <a:gdLst/>
              <a:ahLst/>
              <a:cxnLst/>
              <a:rect l="0" t="0" r="r" b="b"/>
              <a:pathLst>
                <a:path w="233" h="1141">
                  <a:moveTo>
                    <a:pt x="218" y="1141"/>
                  </a:moveTo>
                  <a:lnTo>
                    <a:pt x="0" y="626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623"/>
                  </a:lnTo>
                  <a:lnTo>
                    <a:pt x="233" y="1135"/>
                  </a:lnTo>
                  <a:lnTo>
                    <a:pt x="218" y="1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9">
              <a:extLst>
                <a:ext uri="{FF2B5EF4-FFF2-40B4-BE49-F238E27FC236}">
                  <a16:creationId xmlns:a16="http://schemas.microsoft.com/office/drawing/2014/main" id="{773C2106-77CE-42E1-839F-925EAEBB2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3237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6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E2807D33-BD1F-4B09-8D93-63C06DB3C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5750" y="4763"/>
              <a:ext cx="369888" cy="1430338"/>
            </a:xfrm>
            <a:custGeom>
              <a:avLst/>
              <a:gdLst/>
              <a:ahLst/>
              <a:cxnLst/>
              <a:rect l="0" t="0" r="r" b="b"/>
              <a:pathLst>
                <a:path w="233" h="901">
                  <a:moveTo>
                    <a:pt x="221" y="901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380"/>
                  </a:lnTo>
                  <a:lnTo>
                    <a:pt x="233" y="895"/>
                  </a:lnTo>
                  <a:lnTo>
                    <a:pt x="221" y="9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84BDF3E8-157B-47D1-AF8E-FE1EFF061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6100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8B482B5-E0FD-406A-99B2-297DF33354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3" y="0"/>
                    <a:pt x="40" y="7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9"/>
                    <a:pt x="31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B8750F30-12E8-410B-8709-78F1EF3BB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962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DB2D030A-4700-4CC4-A971-F119F8372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1350" y="0"/>
              <a:ext cx="422275" cy="527050"/>
            </a:xfrm>
            <a:custGeom>
              <a:avLst/>
              <a:gdLst/>
              <a:ahLst/>
              <a:cxnLst/>
              <a:rect l="0" t="0" r="r" b="b"/>
              <a:pathLst>
                <a:path w="266" h="332">
                  <a:moveTo>
                    <a:pt x="257" y="332"/>
                  </a:moveTo>
                  <a:lnTo>
                    <a:pt x="48" y="123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3" y="114"/>
                  </a:lnTo>
                  <a:lnTo>
                    <a:pt x="266" y="320"/>
                  </a:lnTo>
                  <a:lnTo>
                    <a:pt x="257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5">
              <a:extLst>
                <a:ext uri="{FF2B5EF4-FFF2-40B4-BE49-F238E27FC236}">
                  <a16:creationId xmlns:a16="http://schemas.microsoft.com/office/drawing/2014/main" id="{B4E516DB-F66E-4E88-8CAA-67153F5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0762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Line 16">
              <a:extLst>
                <a:ext uri="{FF2B5EF4-FFF2-40B4-BE49-F238E27FC236}">
                  <a16:creationId xmlns:a16="http://schemas.microsoft.com/office/drawing/2014/main" id="{DF749FDD-DD56-4DC9-A379-77E110698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763" y="9525"/>
              <a:ext cx="0" cy="0"/>
            </a:xfrm>
            <a:prstGeom prst="line">
              <a:avLst/>
            </a:prstGeom>
            <a:grpFill/>
            <a:ln w="15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</p:sp>
        <p:sp>
          <p:nvSpPr>
            <p:cNvPr id="33" name="Freeform 17">
              <a:extLst>
                <a:ext uri="{FF2B5EF4-FFF2-40B4-BE49-F238E27FC236}">
                  <a16:creationId xmlns:a16="http://schemas.microsoft.com/office/drawing/2014/main" id="{6AD95087-E0AF-45D3-B824-EFFCBBECD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" y="1801813"/>
              <a:ext cx="123825" cy="127000"/>
            </a:xfrm>
            <a:custGeom>
              <a:avLst/>
              <a:gdLst/>
              <a:ahLst/>
              <a:cxnLst/>
              <a:rect l="0" t="0" r="r" b="b"/>
              <a:pathLst>
                <a:path w="78" h="80">
                  <a:moveTo>
                    <a:pt x="6" y="80"/>
                  </a:moveTo>
                  <a:lnTo>
                    <a:pt x="0" y="71"/>
                  </a:lnTo>
                  <a:lnTo>
                    <a:pt x="69" y="0"/>
                  </a:lnTo>
                  <a:lnTo>
                    <a:pt x="78" y="9"/>
                  </a:lnTo>
                  <a:lnTo>
                    <a:pt x="6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8">
              <a:extLst>
                <a:ext uri="{FF2B5EF4-FFF2-40B4-BE49-F238E27FC236}">
                  <a16:creationId xmlns:a16="http://schemas.microsoft.com/office/drawing/2014/main" id="{2D21010F-3DE2-4881-B9D5-3415C4E05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9525" y="3549650"/>
              <a:ext cx="147638" cy="481013"/>
            </a:xfrm>
            <a:custGeom>
              <a:avLst/>
              <a:gdLst/>
              <a:ahLst/>
              <a:cxnLst/>
              <a:rect l="0" t="0" r="r" b="b"/>
              <a:pathLst>
                <a:path w="93" h="303">
                  <a:moveTo>
                    <a:pt x="93" y="303"/>
                  </a:moveTo>
                  <a:lnTo>
                    <a:pt x="78" y="303"/>
                  </a:lnTo>
                  <a:lnTo>
                    <a:pt x="78" y="78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93" y="69"/>
                  </a:lnTo>
                  <a:lnTo>
                    <a:pt x="93" y="3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9">
              <a:extLst>
                <a:ext uri="{FF2B5EF4-FFF2-40B4-BE49-F238E27FC236}">
                  <a16:creationId xmlns:a16="http://schemas.microsoft.com/office/drawing/2014/main" id="{2AFDF4BC-8E99-4A2C-9EF2-4B98A05C2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8587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BB8EAEE8-22EA-4103-A02E-5043474C4B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04787" y="1849438"/>
              <a:ext cx="114300" cy="107950"/>
            </a:xfrm>
            <a:custGeom>
              <a:avLst/>
              <a:gdLst/>
              <a:ahLst/>
              <a:cxnLst/>
              <a:rect l="0" t="0" r="r" b="b"/>
              <a:pathLst>
                <a:path w="24" h="23">
                  <a:moveTo>
                    <a:pt x="12" y="23"/>
                  </a:move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8" y="0"/>
                    <a:pt x="24" y="5"/>
                    <a:pt x="24" y="12"/>
                  </a:cubicBezTo>
                  <a:cubicBezTo>
                    <a:pt x="24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20" y="16"/>
                    <a:pt x="20" y="12"/>
                  </a:cubicBezTo>
                  <a:cubicBezTo>
                    <a:pt x="20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Rectangle 21">
              <a:extLst>
                <a:ext uri="{FF2B5EF4-FFF2-40B4-BE49-F238E27FC236}">
                  <a16:creationId xmlns:a16="http://schemas.microsoft.com/office/drawing/2014/main" id="{7148ABD2-E447-429F-B97E-86494051C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3350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99900F4A-F8CA-456E-9FA0-34572621C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23837" y="5041900"/>
              <a:ext cx="369888" cy="1801813"/>
            </a:xfrm>
            <a:custGeom>
              <a:avLst/>
              <a:gdLst/>
              <a:ahLst/>
              <a:cxnLst/>
              <a:rect l="0" t="0" r="r" b="b"/>
              <a:pathLst>
                <a:path w="233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8" y="0"/>
                  </a:lnTo>
                  <a:lnTo>
                    <a:pt x="233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DF5CD0A9-E49B-4968-886B-41C1A66D2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7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7E462582-7383-4272-A323-85C9D137C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4288" y="5627688"/>
              <a:ext cx="85725" cy="1216025"/>
            </a:xfrm>
            <a:custGeom>
              <a:avLst/>
              <a:gdLst/>
              <a:ahLst/>
              <a:cxnLst/>
              <a:rect l="0" t="0" r="r" b="b"/>
              <a:pathLst>
                <a:path w="54" h="766">
                  <a:moveTo>
                    <a:pt x="54" y="766"/>
                  </a:moveTo>
                  <a:lnTo>
                    <a:pt x="36" y="766"/>
                  </a:lnTo>
                  <a:lnTo>
                    <a:pt x="36" y="149"/>
                  </a:lnTo>
                  <a:lnTo>
                    <a:pt x="0" y="3"/>
                  </a:lnTo>
                  <a:lnTo>
                    <a:pt x="18" y="0"/>
                  </a:lnTo>
                  <a:lnTo>
                    <a:pt x="54" y="146"/>
                  </a:lnTo>
                  <a:lnTo>
                    <a:pt x="54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CB472F67-7C37-4D80-B346-DE30D44B5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7050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19A8AE83-358F-4D4E-91C7-F09E35097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09562" y="5422900"/>
              <a:ext cx="374650" cy="1425575"/>
            </a:xfrm>
            <a:custGeom>
              <a:avLst/>
              <a:gdLst/>
              <a:ahLst/>
              <a:cxnLst/>
              <a:rect l="0" t="0" r="r" b="b"/>
              <a:pathLst>
                <a:path w="236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3" y="512"/>
                  </a:lnTo>
                  <a:lnTo>
                    <a:pt x="221" y="0"/>
                  </a:lnTo>
                  <a:lnTo>
                    <a:pt x="236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C4B79436-9285-45DE-A9FB-B3DD75073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9912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B0BF8BF3-C90A-483A-B61E-13D2C41FB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31011274-F329-444B-9B06-69DD2EC44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12775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DB8B1D39-5B9A-4B4E-849B-A5821A246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9925" y="6330950"/>
              <a:ext cx="417513" cy="517525"/>
            </a:xfrm>
            <a:custGeom>
              <a:avLst/>
              <a:gdLst/>
              <a:ahLst/>
              <a:cxnLst/>
              <a:rect l="0" t="0" r="r" b="b"/>
              <a:pathLst>
                <a:path w="263" h="326">
                  <a:moveTo>
                    <a:pt x="15" y="326"/>
                  </a:moveTo>
                  <a:lnTo>
                    <a:pt x="0" y="320"/>
                  </a:lnTo>
                  <a:lnTo>
                    <a:pt x="45" y="206"/>
                  </a:lnTo>
                  <a:lnTo>
                    <a:pt x="48" y="206"/>
                  </a:lnTo>
                  <a:lnTo>
                    <a:pt x="254" y="0"/>
                  </a:lnTo>
                  <a:lnTo>
                    <a:pt x="263" y="12"/>
                  </a:lnTo>
                  <a:lnTo>
                    <a:pt x="60" y="215"/>
                  </a:lnTo>
                  <a:lnTo>
                    <a:pt x="15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36ECD63-75C2-4A32-A31B-30BB30972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337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040F9E-15F8-467D-B5F2-9A0A950DB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726" y="643466"/>
            <a:ext cx="5846906" cy="689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087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436D8-602D-4CD3-948A-EEDCB3898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the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7C75C-3535-4B7E-9D57-A6CCD1FFC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 to countdown   - descending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Function to count-up -   ascending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B15ECB-A454-4102-AF4F-3B6D79179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010" y="1937571"/>
            <a:ext cx="3449496" cy="1968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5FD838-A4CA-46B8-8C6E-CE1DA3AC6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010" y="4395537"/>
            <a:ext cx="3555497" cy="220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7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BB5DE-6F27-4AD4-AC12-7A2A7E3B2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D9F8-3F16-4E46-AAE7-A01D3736D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Application&#10;&#10;Description automatically generated with low confidence">
            <a:extLst>
              <a:ext uri="{FF2B5EF4-FFF2-40B4-BE49-F238E27FC236}">
                <a16:creationId xmlns:a16="http://schemas.microsoft.com/office/drawing/2014/main" id="{C23592E9-353A-4416-9D3F-5C2AA3C9E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452" y="368967"/>
            <a:ext cx="9194933" cy="627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10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879</TotalTime>
  <Words>1010</Words>
  <Application>Microsoft Office PowerPoint</Application>
  <PresentationFormat>Widescreen</PresentationFormat>
  <Paragraphs>72</Paragraphs>
  <Slides>18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Liberation Serif</vt:lpstr>
      <vt:lpstr>Tw Cen MT</vt:lpstr>
      <vt:lpstr>Circuit</vt:lpstr>
      <vt:lpstr>More Fun with functions</vt:lpstr>
      <vt:lpstr>You have come a long way </vt:lpstr>
      <vt:lpstr>functions:  </vt:lpstr>
      <vt:lpstr>PowerPoint Presentation</vt:lpstr>
      <vt:lpstr>PowerPoint Presentation</vt:lpstr>
      <vt:lpstr>Traffic Light program is newly available on Your CS Makers web site                          http://cs.csis.work/csmakers/ </vt:lpstr>
      <vt:lpstr>LESSON #15</vt:lpstr>
      <vt:lpstr>Traffic light program</vt:lpstr>
      <vt:lpstr>PowerPoint Presentation</vt:lpstr>
      <vt:lpstr>Traffic light using  function</vt:lpstr>
      <vt:lpstr>Check your program on the emulator</vt:lpstr>
      <vt:lpstr>Download your program</vt:lpstr>
      <vt:lpstr>Video of traffic light</vt:lpstr>
      <vt:lpstr>Build a countdown tool</vt:lpstr>
      <vt:lpstr>Overview</vt:lpstr>
      <vt:lpstr>The 3 main parts look like this</vt:lpstr>
      <vt:lpstr>Write the functions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micro:bit</dc:title>
  <dc:creator>Stenger, Cynthia L</dc:creator>
  <cp:lastModifiedBy>Stenger, Cynthia L</cp:lastModifiedBy>
  <cp:revision>33</cp:revision>
  <dcterms:created xsi:type="dcterms:W3CDTF">2021-07-12T12:22:40Z</dcterms:created>
  <dcterms:modified xsi:type="dcterms:W3CDTF">2021-11-19T14:23:14Z</dcterms:modified>
</cp:coreProperties>
</file>