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_rels/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10.xml.rels" ContentType="application/vnd.openxmlformats-package.relationship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0080625" cy="567055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5ED992F4-BBA7-4789-998F-08380934A899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://creativecommons.org/licenses/by-sa/4.0/" TargetMode="Externa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29560" y="49500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Program Variables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685800" y="5101560"/>
            <a:ext cx="9144000" cy="541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pPr algn="ctr"/>
            <a:r>
              <a:rPr b="0" lang="en-US" sz="1600" spc="-1" strike="noStrike">
                <a:latin typeface="Arial"/>
              </a:rPr>
              <a:t>This work is licensed under a </a:t>
            </a:r>
            <a:r>
              <a:rPr b="0" lang="en-US" sz="1600" spc="-1" strike="noStrike">
                <a:latin typeface="Arial"/>
                <a:hlinkClick r:id="rId1"/>
              </a:rPr>
              <a:t>Creative Commons Attribution-ShareAlike 4.0 International License</a:t>
            </a:r>
            <a:r>
              <a:rPr b="0" lang="en-US" sz="1600" spc="-1" strike="noStrike">
                <a:latin typeface="Arial"/>
              </a:rPr>
              <a:t>.</a:t>
            </a:r>
            <a:endParaRPr b="0" lang="en-US" sz="1600" spc="-1" strike="noStrike">
              <a:latin typeface="Arial"/>
            </a:endParaRPr>
          </a:p>
          <a:p>
            <a:pPr algn="ctr"/>
            <a:endParaRPr b="0" lang="en-US" sz="1600" spc="-1" strike="noStrike">
              <a:latin typeface="Arial"/>
            </a:endParaRPr>
          </a:p>
        </p:txBody>
      </p:sp>
      <p:pic>
        <p:nvPicPr>
          <p:cNvPr id="43" name="" descr=""/>
          <p:cNvPicPr/>
          <p:nvPr/>
        </p:nvPicPr>
        <p:blipFill>
          <a:blip r:embed="rId2"/>
          <a:stretch/>
        </p:blipFill>
        <p:spPr>
          <a:xfrm>
            <a:off x="4488120" y="4636800"/>
            <a:ext cx="1226880" cy="428760"/>
          </a:xfrm>
          <a:prstGeom prst="rect">
            <a:avLst/>
          </a:prstGeom>
          <a:ln w="0">
            <a:noFill/>
          </a:ln>
        </p:spPr>
      </p:pic>
      <p:pic>
        <p:nvPicPr>
          <p:cNvPr id="44" name="" descr=""/>
          <p:cNvPicPr/>
          <p:nvPr/>
        </p:nvPicPr>
        <p:blipFill>
          <a:blip r:embed="rId3"/>
          <a:stretch/>
        </p:blipFill>
        <p:spPr>
          <a:xfrm>
            <a:off x="3318840" y="1812600"/>
            <a:ext cx="3514320" cy="2037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What is a variable?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>
            <a:normAutofit fontScale="88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Computer programs use variables to store data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In math, a variable is a name or symbol that represents some value, usually an unknown value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In computer science, a variable is a named region of memory used to store a value that can change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What is a variable?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8" name="TextShape 2"/>
          <p:cNvSpPr txBox="1"/>
          <p:nvPr/>
        </p:nvSpPr>
        <p:spPr>
          <a:xfrm>
            <a:off x="457200" y="1204200"/>
            <a:ext cx="9144000" cy="445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en-US" sz="2800" spc="-1" strike="noStrike">
                <a:latin typeface="Arial"/>
              </a:rPr>
              <a:t>For example:  If we have a program that computes the Y intercept of a line, we will create four (4) variables.</a:t>
            </a:r>
            <a:endParaRPr b="0" lang="en-US" sz="2800" spc="-1" strike="noStrike">
              <a:latin typeface="Arial"/>
            </a:endParaRPr>
          </a:p>
          <a:p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X_coordinate</a:t>
            </a:r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Y_coordinate</a:t>
            </a:r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Slope</a:t>
            </a:r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Intercept</a:t>
            </a:r>
            <a:endParaRPr b="0" lang="en-US" sz="2800" spc="-1" strike="noStrike">
              <a:latin typeface="Arial"/>
            </a:endParaRPr>
          </a:p>
          <a:p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Each one of these is a name/symbol that we use to reference a value stored in the computer’s memory.</a:t>
            </a:r>
            <a:endParaRPr b="0" lang="en-US" sz="2800" spc="-1" strike="noStrike">
              <a:latin typeface="Arial"/>
            </a:endParaRPr>
          </a:p>
          <a:p>
            <a:endParaRPr b="0" lang="en-US" sz="2800" spc="-1" strike="noStrike">
              <a:latin typeface="Arial"/>
            </a:endParaRPr>
          </a:p>
        </p:txBody>
      </p:sp>
      <p:pic>
        <p:nvPicPr>
          <p:cNvPr id="49" name="" descr=""/>
          <p:cNvPicPr/>
          <p:nvPr/>
        </p:nvPicPr>
        <p:blipFill>
          <a:blip r:embed="rId1"/>
          <a:stretch/>
        </p:blipFill>
        <p:spPr>
          <a:xfrm>
            <a:off x="6400800" y="2765520"/>
            <a:ext cx="2817720" cy="663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What is a variable?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1" name="TextShape 2"/>
          <p:cNvSpPr txBox="1"/>
          <p:nvPr/>
        </p:nvSpPr>
        <p:spPr>
          <a:xfrm>
            <a:off x="228600" y="1371600"/>
            <a:ext cx="9601200" cy="3261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en-US" sz="2800" spc="-1" strike="noStrike">
                <a:latin typeface="Arial"/>
              </a:rPr>
              <a:t>Example program for finding the Y intercept:</a:t>
            </a:r>
            <a:endParaRPr b="0" lang="en-US" sz="2800" spc="-1" strike="noStrike">
              <a:latin typeface="Arial"/>
            </a:endParaRPr>
          </a:p>
          <a:p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1.  </a:t>
            </a:r>
            <a:r>
              <a:rPr b="0" i="1" lang="en-US" sz="2800" spc="-1" strike="noStrike">
                <a:latin typeface="Arial"/>
              </a:rPr>
              <a:t>Input</a:t>
            </a:r>
            <a:r>
              <a:rPr b="0" lang="en-US" sz="2800" spc="-1" strike="noStrike">
                <a:latin typeface="Arial"/>
              </a:rPr>
              <a:t> </a:t>
            </a:r>
            <a:r>
              <a:rPr b="1" lang="en-US" sz="2800" spc="-1" strike="noStrike">
                <a:latin typeface="Arial"/>
              </a:rPr>
              <a:t>X_coordinate</a:t>
            </a:r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2.  </a:t>
            </a:r>
            <a:r>
              <a:rPr b="0" i="1" lang="en-US" sz="2800" spc="-1" strike="noStrike">
                <a:latin typeface="Arial"/>
              </a:rPr>
              <a:t>Input</a:t>
            </a:r>
            <a:r>
              <a:rPr b="0" lang="en-US" sz="2800" spc="-1" strike="noStrike">
                <a:latin typeface="Arial"/>
              </a:rPr>
              <a:t> </a:t>
            </a:r>
            <a:r>
              <a:rPr b="1" lang="en-US" sz="2800" spc="-1" strike="noStrike">
                <a:latin typeface="Arial"/>
              </a:rPr>
              <a:t>Y_coordinate</a:t>
            </a:r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3.  </a:t>
            </a:r>
            <a:r>
              <a:rPr b="0" i="1" lang="en-US" sz="2800" spc="-1" strike="noStrike">
                <a:latin typeface="Arial"/>
              </a:rPr>
              <a:t>Input</a:t>
            </a:r>
            <a:r>
              <a:rPr b="0" lang="en-US" sz="2800" spc="-1" strike="noStrike">
                <a:latin typeface="Arial"/>
              </a:rPr>
              <a:t> </a:t>
            </a:r>
            <a:r>
              <a:rPr b="1" lang="en-US" sz="2800" spc="-1" strike="noStrike">
                <a:latin typeface="Arial"/>
              </a:rPr>
              <a:t>Slope</a:t>
            </a:r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4.  Subtract the product of the </a:t>
            </a:r>
            <a:r>
              <a:rPr b="1" lang="en-US" sz="2800" spc="-1" strike="noStrike">
                <a:latin typeface="Arial"/>
              </a:rPr>
              <a:t>X_coordinate</a:t>
            </a:r>
            <a:r>
              <a:rPr b="0" lang="en-US" sz="2800" spc="-1" strike="noStrike">
                <a:latin typeface="Arial"/>
              </a:rPr>
              <a:t> and the </a:t>
            </a:r>
            <a:r>
              <a:rPr b="1" lang="en-US" sz="2800" spc="-1" strike="noStrike">
                <a:latin typeface="Arial"/>
              </a:rPr>
              <a:t>Slope</a:t>
            </a:r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         </a:t>
            </a:r>
            <a:r>
              <a:rPr b="0" lang="en-US" sz="2800" spc="-1" strike="noStrike">
                <a:latin typeface="Arial"/>
              </a:rPr>
              <a:t>from the </a:t>
            </a:r>
            <a:r>
              <a:rPr b="1" lang="en-US" sz="2800" spc="-1" strike="noStrike">
                <a:latin typeface="Arial"/>
              </a:rPr>
              <a:t>Y_coordinate</a:t>
            </a:r>
            <a:r>
              <a:rPr b="0" lang="en-US" sz="2800" spc="-1" strike="noStrike">
                <a:latin typeface="Arial"/>
              </a:rPr>
              <a:t>, Store the result in </a:t>
            </a:r>
            <a:r>
              <a:rPr b="1" lang="en-US" sz="2800" spc="-1" strike="noStrike">
                <a:latin typeface="Arial"/>
              </a:rPr>
              <a:t>Intercept</a:t>
            </a:r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5.  </a:t>
            </a:r>
            <a:r>
              <a:rPr b="0" i="1" lang="en-US" sz="2800" spc="-1" strike="noStrike">
                <a:latin typeface="Arial"/>
              </a:rPr>
              <a:t>Output</a:t>
            </a:r>
            <a:r>
              <a:rPr b="0" lang="en-US" sz="2800" spc="-1" strike="noStrike">
                <a:latin typeface="Arial"/>
              </a:rPr>
              <a:t> </a:t>
            </a:r>
            <a:r>
              <a:rPr b="1" lang="en-US" sz="2800" spc="-1" strike="noStrike">
                <a:latin typeface="Arial"/>
              </a:rPr>
              <a:t>Intercept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What is a variable?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3" name="TextShape 2"/>
          <p:cNvSpPr txBox="1"/>
          <p:nvPr/>
        </p:nvSpPr>
        <p:spPr>
          <a:xfrm>
            <a:off x="228600" y="1371600"/>
            <a:ext cx="9601200" cy="3261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>
            <a:noAutofit/>
          </a:bodyPr>
          <a:p>
            <a:r>
              <a:rPr b="0" lang="en-US" sz="2800" spc="-1" strike="noStrike">
                <a:latin typeface="Arial"/>
              </a:rPr>
              <a:t>Example program for finding the Y intercept:</a:t>
            </a:r>
            <a:endParaRPr b="0" lang="en-US" sz="2800" spc="-1" strike="noStrike">
              <a:latin typeface="Arial"/>
            </a:endParaRPr>
          </a:p>
          <a:p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1.  </a:t>
            </a:r>
            <a:r>
              <a:rPr b="0" i="1" lang="en-US" sz="2800" spc="-1" strike="noStrike">
                <a:latin typeface="Arial"/>
              </a:rPr>
              <a:t>Input</a:t>
            </a:r>
            <a:r>
              <a:rPr b="0" lang="en-US" sz="2800" spc="-1" strike="noStrike">
                <a:latin typeface="Arial"/>
              </a:rPr>
              <a:t> </a:t>
            </a:r>
            <a:r>
              <a:rPr b="1" lang="en-US" sz="2800" spc="-1" strike="noStrike">
                <a:latin typeface="Arial"/>
              </a:rPr>
              <a:t>X_coordinate</a:t>
            </a:r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2.  </a:t>
            </a:r>
            <a:r>
              <a:rPr b="0" i="1" lang="en-US" sz="2800" spc="-1" strike="noStrike">
                <a:latin typeface="Arial"/>
              </a:rPr>
              <a:t>Input</a:t>
            </a:r>
            <a:r>
              <a:rPr b="0" lang="en-US" sz="2800" spc="-1" strike="noStrike">
                <a:latin typeface="Arial"/>
              </a:rPr>
              <a:t> </a:t>
            </a:r>
            <a:r>
              <a:rPr b="1" lang="en-US" sz="2800" spc="-1" strike="noStrike">
                <a:latin typeface="Arial"/>
              </a:rPr>
              <a:t>Y_coordinate</a:t>
            </a:r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3.  </a:t>
            </a:r>
            <a:r>
              <a:rPr b="0" i="1" lang="en-US" sz="2800" spc="-1" strike="noStrike">
                <a:latin typeface="Arial"/>
              </a:rPr>
              <a:t>Input</a:t>
            </a:r>
            <a:r>
              <a:rPr b="0" lang="en-US" sz="2800" spc="-1" strike="noStrike">
                <a:latin typeface="Arial"/>
              </a:rPr>
              <a:t> </a:t>
            </a:r>
            <a:r>
              <a:rPr b="1" lang="en-US" sz="2800" spc="-1" strike="noStrike">
                <a:latin typeface="Arial"/>
              </a:rPr>
              <a:t>Slope</a:t>
            </a:r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  <a:ea typeface="DejaVu Sans"/>
              </a:rPr>
              <a:t>4.  </a:t>
            </a:r>
            <a:r>
              <a:rPr b="1" lang="en-US" sz="2800" spc="-1" strike="noStrike">
                <a:latin typeface="Arial"/>
                <a:ea typeface="DejaVu Sans"/>
              </a:rPr>
              <a:t>Intercept</a:t>
            </a:r>
            <a:r>
              <a:rPr b="0" lang="en-US" sz="2800" spc="-1" strike="noStrike">
                <a:latin typeface="Arial"/>
                <a:ea typeface="DejaVu Sans"/>
              </a:rPr>
              <a:t> = </a:t>
            </a:r>
            <a:r>
              <a:rPr b="1" lang="en-US" sz="2800" spc="-1" strike="noStrike">
                <a:latin typeface="Arial"/>
              </a:rPr>
              <a:t>Y_coordinate</a:t>
            </a:r>
            <a:r>
              <a:rPr b="0" lang="en-US" sz="2800" spc="-1" strike="noStrike">
                <a:latin typeface="Arial"/>
              </a:rPr>
              <a:t> - </a:t>
            </a:r>
            <a:r>
              <a:rPr b="1" lang="en-US" sz="2800" spc="-1" strike="noStrike">
                <a:latin typeface="Arial"/>
              </a:rPr>
              <a:t>X_coordinate</a:t>
            </a:r>
            <a:r>
              <a:rPr b="0" lang="en-US" sz="2800" spc="-1" strike="noStrike">
                <a:latin typeface="Arial"/>
              </a:rPr>
              <a:t> X </a:t>
            </a:r>
            <a:r>
              <a:rPr b="1" lang="en-US" sz="2800" spc="-1" strike="noStrike">
                <a:latin typeface="Arial"/>
              </a:rPr>
              <a:t>Slope</a:t>
            </a:r>
            <a:endParaRPr b="0" lang="en-US" sz="2800" spc="-1" strike="noStrike">
              <a:latin typeface="Arial"/>
            </a:endParaRPr>
          </a:p>
          <a:p>
            <a:r>
              <a:rPr b="0" lang="en-US" sz="2800" spc="-1" strike="noStrike">
                <a:latin typeface="Arial"/>
              </a:rPr>
              <a:t>5.  </a:t>
            </a:r>
            <a:r>
              <a:rPr b="0" i="1" lang="en-US" sz="2800" spc="-1" strike="noStrike">
                <a:latin typeface="Arial"/>
              </a:rPr>
              <a:t>Output</a:t>
            </a:r>
            <a:r>
              <a:rPr b="0" lang="en-US" sz="2800" spc="-1" strike="noStrike">
                <a:latin typeface="Arial"/>
              </a:rPr>
              <a:t> </a:t>
            </a:r>
            <a:r>
              <a:rPr b="1" lang="en-US" sz="2800" spc="-1" strike="noStrike">
                <a:latin typeface="Arial"/>
              </a:rPr>
              <a:t>Intercept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What is a variable?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5" name="TextShape 2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>
            <a:normAutofit fontScale="73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We (the programmer) do not need to know the details of how the computer manages variables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We (the programmer) only need to know the name of the variable to use it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Use the name in an Input statement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Use the name in an Output statement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Use the name in a Processing (computation) statement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Terminology about variables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7" name="TextShape 2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Identifier – the name of the variable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Programming languages have rules for making names (rules for valid identifiers)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Usually the rules say start with a letter or underscore and then use any letter, digit, or underscore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Terminology about variables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9" name="TextShape 2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Data type – kind of data the variable can store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Integer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Floating point (real) number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Character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Boolean (true or false)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Terminology about variables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1" name="TextShape 2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>
            <a:normAutofit fontScale="88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Initialize – assign a value when the variable is created (declared)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Assign – store a value in the variable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Uninitialized – we (the programmer) did not assign a value to the variable. Unlike in math, all computer variables have some value (no unknowns).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Steps to use a variable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3" name="TextShape 2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Create (declare) the variable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Assign a value to the variable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Initialize the variable</a:t>
            </a:r>
            <a:endParaRPr b="0" lang="en-US" sz="2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Assign a value</a:t>
            </a:r>
            <a:endParaRPr b="0" lang="en-US" sz="28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Use the variable in input, output, or computation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Application>LibreOffice/7.0.6.2$OpenBSD_X86_64 LibreOffice_project/00$Build-2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2021-07-10T11:45:33Z</dcterms:created>
  <dc:creator/>
  <dc:description/>
  <dc:language>en-US</dc:language>
  <cp:lastModifiedBy/>
  <dcterms:modified xsi:type="dcterms:W3CDTF">2021-07-10T13:04:43Z</dcterms:modified>
  <cp:revision>33</cp:revision>
  <dc:subject/>
  <dc:title/>
</cp:coreProperties>
</file>